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Set the tone: premium, cohort-based training — not a one-off online course.
 - Frame Cohort 01 / 2026 / Nigeria — local context is built into every brief.
 - Point learners to the waitlist URL: dintechnologies.com/ai-creatives-training-nigeria.
 - Stress that the work goes into a real portfolio, not just a certificate.
 - Audience cue: NYSC corps members, freelancers and young professionals across Lagos, Abuja, PH.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Frame this as a skill that earns, not just another certificate.
 - Anchor the Lagos / Abuja / Port Harcourt demand — hiring is real, not theoretical.
 - Tie back to NYSC: corps members leave with a portfolio they can show their PPA.
 - Stress the agency-budget gap — most Nigerian organisations can't afford retainers.
 - Position one skilled AI creator as a substitute for a full design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Emphasise the workflow-first approach — learners think like creatives, not button-pushers.
 - Walk through the tool stack in order: Groq, Gemini, GPT Image 2, Google Flow, CapCut, Canva AI.
 - Stress that every artefact becomes a real portfolio piece — five client-grade by the end.
 - Cohort cap is intentional — guarantees real feedback on every brief.
 - Reassure on application friction — reserve a place in one minute, no payment details needed yet.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Walk learners through the five-step workflow on screen — emphasise brief reading first.
 - Stress the prompt engineering skill: Nigerian context, lighting, style — that is the differentiator.
 - Use FreshMart as the worked example — it is realistic to what Lagos supermarkets actually brief.
 - Show how the 8-image deliverable becomes a portfolio set in IG square + website banner sizes.
 - Position Module 01 as the foundation — every later module builds on this image-first workflow.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Church flyers are a huge, recurring market in Nigeria — every youth summit, convention, special service needs one.
- Note the navy-and-gold colour scheme here matches Dominion City's brand; learners must read brand colours from the brief.
- Learners will produce a real A5 print-ready PDF, not just a screen asset.
- Three versions from one master visual: Instagram, WhatsApp Status, A5 — same design, different sizes.
- Emphasise: someone has to design these flyers, and that someone gets paid.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Retainer work is the most lucrative AI creative gig in Nigeria — clients pay weekly or monthly.
- One weekly pack can pay ₦50,000+ depending on the client and brief complexity.
- Learners will be able to sell this directly to small businesses, fintechs and market-facing brands.
- Stress that captions must be short, Nigerian-friendly and match the brand tone — not generic AI text.
- The posting schedule is the deliverable that turns the work into a product clients can hand straight to a social media manager.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Reels drive the highest organic reach on Instagram and TikTok — they are where attention lives.
- Restaurants and food brands pay well for short video — MamaPut Express is a realistic Abuja/Lagos brief.
- Tool stack: Google Flow + GPT Image 2 for assets, CapCut for edit, music and captions.
- Export format matters — 9:16 vertical only; horizontal clips get throttled by the algorithm.
- On-screen pricing text is a real client ask — learners must read the brief and not skip the "clear text showing the price"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This is the capstone — it combines all four prior modules (images, flyers, content packs, short video) into one packaged campaign.
- It is the strongest portfolio piece: a complete NGO campaign kit clients can actually use across platforms.
- Deep green and white is intentional and different from navy/gold — learners must adapt to client brand colours, not impose a house style.
- Stress "neatly packaged" — clients pay for the packaged set, not for scattered files.
- The 10-day posting schedule is part of the deliverable, not an afterthought.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Emphasise that all six tools are cloud-based and run on modest laptops — no expensive software required.
 - Data usage is reasonable on Nigerian data plans; Groq and Canva AI are especially light.
 - CapCut free version is sufficient for the editing module; no paid tier needed.
 - We teach workflows, not buttons — tools will rotate, the workflow does not.
 - Encourage learners to bookmark each tool now so they are ready on day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portfolio is the asset, not the certificate — make this point clearly to learners.
 - Each piece is real, client-grade work that can be shown on LinkedIn, to employers and at NYSC PPA.
 - The capstone (Module 05) is the strongest portfolio piece — a full NGO campaign kit.
 - Encourage learners to add every deliverable to a single portfolio folder from day one.
 - Mention that the workflow behind each piece is documented, so learners can replicate it for new clients.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Early-bird is limited to first-cohort applicants; highlight the ₦70,000 saving.
 - NYSC discount requires verification of active service; ₦75,000 saving off standard.
 - Standard fee (₦250,000) is comparable to design bootcamps but with a real portfolio of 5 client-grade pieces.
 - The value is the portfolio, the workflow and the feedback — not just the certificate.
 - No payment is required at application; we reply within 24 hours on WhatsApp or email.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Invite questions before closing; thank learners for their time and attention.
 - Share the WhatsApp number on screen: +234 903 881 9790.
 - Remind learners that applications are reviewed in the order they arrive.
 - Cohort is capped intentionally so every learner gets real feedback on every brief.
 - Applying costs nothing at this stage — encourage them to reach out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F3A"/>
        </a:solidFill>
      </p:bgPr>
    </p:bg>
    <p:spTree>
      <p:nvGrpSpPr>
        <p:cNvPr id="1" name=""/>
        <p:cNvGrpSpPr/>
        <p:nvPr/>
      </p:nvGrpSpPr>
      <p:grpSpPr>
        <a:xfrm>
          <a:off x="0" y="0"/>
          <a:ext cx="0" cy="0"/>
          <a:chOff x="0" y="0"/>
          <a:chExt cx="0" cy="0"/>
        </a:xfrm>
      </p:grpSpPr>
      <p:pic>
        <p:nvPicPr>
          <p:cNvPr id="2" name="Image 0" descr="/tmp/h2p-fit-1788119334901-i9x2ou.png">    </p:cNvPr>
          <p:cNvPicPr>
            <a:picLocks noChangeAspect="1"/>
          </p:cNvPicPr>
          <p:nvPr/>
        </p:nvPicPr>
        <p:blipFill>
          <a:blip r:embed="rId1"/>
          <a:stretch>
            <a:fillRect/>
          </a:stretch>
        </p:blipFill>
        <p:spPr>
          <a:xfrm>
            <a:off x="5486400" y="0"/>
            <a:ext cx="3657600" cy="5143500"/>
          </a:xfrm>
          <a:prstGeom prst="rect">
            <a:avLst/>
          </a:prstGeom>
        </p:spPr>
      </p:pic>
      <p:sp>
        <p:nvSpPr>
          <p:cNvPr id="3" name="Text 0"/>
          <p:cNvSpPr/>
          <p:nvPr/>
        </p:nvSpPr>
        <p:spPr>
          <a:xfrm>
            <a:off x="521494" y="407194"/>
            <a:ext cx="214313" cy="214313"/>
          </a:xfrm>
          <a:prstGeom prst="roundRect">
            <a:avLst>
              <a:gd name="adj" fmla="val 26667"/>
            </a:avLst>
          </a:prstGeom>
          <a:noFill/>
          <a:ln w="14288">
            <a:solidFill>
              <a:srgbClr val="C9A24B"/>
            </a:solidFill>
            <a:prstDash val="solid"/>
          </a:ln>
        </p:spPr>
        <p:txBody>
          <a:bodyPr wrap="square" rtlCol="0" anchor="ctr"/>
          <a:lstStyle/>
          <a:p>
            <a:pPr indent="0" marL="0">
              <a:buNone/>
            </a:pPr>
            <a:endParaRPr lang="en-US" dirty="0"/>
          </a:p>
        </p:txBody>
      </p:sp>
      <p:sp>
        <p:nvSpPr>
          <p:cNvPr id="4" name="Text 1"/>
          <p:cNvSpPr/>
          <p:nvPr/>
        </p:nvSpPr>
        <p:spPr>
          <a:xfrm>
            <a:off x="514350" y="400050"/>
            <a:ext cx="264319" cy="228600"/>
          </a:xfrm>
          <a:prstGeom prst="rect">
            <a:avLst/>
          </a:prstGeom>
          <a:noFill/>
          <a:ln/>
        </p:spPr>
        <p:txBody>
          <a:bodyPr wrap="none" lIns="0" tIns="0" rIns="0" bIns="0" rtlCol="0" anchor="ctr"/>
          <a:lstStyle/>
          <a:p>
            <a:pPr algn="ctr" indent="0" marL="0">
              <a:buNone/>
            </a:pPr>
            <a:r>
              <a:rPr lang="en-US" sz="800" b="1" spc="56" kern="0" dirty="0">
                <a:solidFill>
                  <a:srgbClr val="C9A24B"/>
                </a:solidFill>
                <a:latin typeface="Carlito" pitchFamily="34" charset="0"/>
                <a:ea typeface="Carlito" pitchFamily="34" charset="-122"/>
                <a:cs typeface="Carlito" pitchFamily="34" charset="-120"/>
              </a:rPr>
              <a:t>D</a:t>
            </a:r>
            <a:endParaRPr lang="en-US" sz="800" dirty="0"/>
          </a:p>
        </p:txBody>
      </p:sp>
      <p:sp>
        <p:nvSpPr>
          <p:cNvPr id="5" name="Text 2"/>
          <p:cNvSpPr/>
          <p:nvPr/>
        </p:nvSpPr>
        <p:spPr>
          <a:xfrm>
            <a:off x="814388" y="421481"/>
            <a:ext cx="481489" cy="200597"/>
          </a:xfrm>
          <a:prstGeom prst="rect">
            <a:avLst/>
          </a:prstGeom>
          <a:noFill/>
          <a:ln/>
        </p:spPr>
        <p:txBody>
          <a:bodyPr wrap="none" lIns="0" tIns="0" rIns="0" bIns="0" rtlCol="0" anchor="t"/>
          <a:lstStyle/>
          <a:p>
            <a:pPr algn="l" indent="0" marL="0">
              <a:buNone/>
            </a:pPr>
            <a:r>
              <a:rPr lang="en-US" sz="1238" b="1" spc="56" kern="0" dirty="0">
                <a:solidFill>
                  <a:srgbClr val="FAF7F2"/>
                </a:solidFill>
                <a:latin typeface="Tinos" pitchFamily="34" charset="0"/>
                <a:ea typeface="Tinos" pitchFamily="34" charset="-122"/>
                <a:cs typeface="Tinos" pitchFamily="34" charset="-120"/>
              </a:rPr>
              <a:t>DIT</a:t>
            </a:r>
            <a:endParaRPr lang="en-US" sz="1238" dirty="0"/>
          </a:p>
        </p:txBody>
      </p:sp>
      <p:sp>
        <p:nvSpPr>
          <p:cNvPr id="6" name="Text 3"/>
          <p:cNvSpPr/>
          <p:nvPr/>
        </p:nvSpPr>
        <p:spPr>
          <a:xfrm>
            <a:off x="4156881" y="471488"/>
            <a:ext cx="1246185" cy="119703"/>
          </a:xfrm>
          <a:prstGeom prst="rect">
            <a:avLst/>
          </a:prstGeom>
          <a:noFill/>
          <a:ln/>
        </p:spPr>
        <p:txBody>
          <a:bodyPr wrap="none" lIns="0" tIns="0" rIns="0" bIns="0" rtlCol="0" anchor="t"/>
          <a:lstStyle/>
          <a:p>
            <a:pPr algn="l" indent="0" marL="0">
              <a:buNone/>
            </a:pPr>
            <a:r>
              <a:rPr lang="en-US" sz="800" b="1" spc="135" kern="0" dirty="0">
                <a:solidFill>
                  <a:srgbClr val="C9A24B"/>
                </a:solidFill>
                <a:latin typeface="Carlito" pitchFamily="34" charset="0"/>
                <a:ea typeface="Carlito" pitchFamily="34" charset="-122"/>
                <a:cs typeface="Carlito" pitchFamily="34" charset="-120"/>
              </a:rPr>
              <a:t>AI TRAINING HUB</a:t>
            </a:r>
            <a:endParaRPr lang="en-US" sz="800" dirty="0"/>
          </a:p>
        </p:txBody>
      </p:sp>
      <p:sp>
        <p:nvSpPr>
          <p:cNvPr id="7" name="Text 4"/>
          <p:cNvSpPr/>
          <p:nvPr/>
        </p:nvSpPr>
        <p:spPr>
          <a:xfrm>
            <a:off x="514350" y="889843"/>
            <a:ext cx="42863" cy="42863"/>
          </a:xfrm>
          <a:prstGeom prst="ellipse">
            <a:avLst/>
          </a:prstGeom>
          <a:solidFill>
            <a:srgbClr val="C9A24B"/>
          </a:solidFill>
          <a:ln/>
        </p:spPr>
        <p:txBody>
          <a:bodyPr wrap="square" rtlCol="0" anchor="ctr"/>
          <a:lstStyle/>
          <a:p>
            <a:pPr indent="0" marL="0">
              <a:buNone/>
            </a:pPr>
            <a:endParaRPr lang="en-US" dirty="0"/>
          </a:p>
        </p:txBody>
      </p:sp>
      <p:sp>
        <p:nvSpPr>
          <p:cNvPr id="8" name="Text 5"/>
          <p:cNvSpPr/>
          <p:nvPr/>
        </p:nvSpPr>
        <p:spPr>
          <a:xfrm>
            <a:off x="628650" y="868412"/>
            <a:ext cx="1950664" cy="119703"/>
          </a:xfrm>
          <a:prstGeom prst="rect">
            <a:avLst/>
          </a:prstGeom>
          <a:noFill/>
          <a:ln/>
        </p:spPr>
        <p:txBody>
          <a:bodyPr wrap="none" lIns="0" tIns="0" rIns="0" bIns="0" rtlCol="0" anchor="t"/>
          <a:lstStyle/>
          <a:p>
            <a:pPr algn="l" indent="0" marL="0">
              <a:buNone/>
            </a:pPr>
            <a:r>
              <a:rPr lang="en-US" sz="800" b="1" spc="135" kern="0" dirty="0">
                <a:solidFill>
                  <a:srgbClr val="C9A24B"/>
                </a:solidFill>
                <a:latin typeface="Liberation Sans Narrow" pitchFamily="34" charset="0"/>
                <a:ea typeface="Liberation Sans Narrow" pitchFamily="34" charset="-122"/>
                <a:cs typeface="Liberation Sans Narrow" pitchFamily="34" charset="-120"/>
              </a:rPr>
              <a:t>COHORT 01 · 2026 · NIGERIA</a:t>
            </a:r>
            <a:endParaRPr lang="en-US" sz="800" dirty="0"/>
          </a:p>
        </p:txBody>
      </p:sp>
      <p:sp>
        <p:nvSpPr>
          <p:cNvPr id="9" name="Text 6"/>
          <p:cNvSpPr/>
          <p:nvPr/>
        </p:nvSpPr>
        <p:spPr>
          <a:xfrm>
            <a:off x="514350" y="1104156"/>
            <a:ext cx="4572000" cy="1660725"/>
          </a:xfrm>
          <a:prstGeom prst="rect">
            <a:avLst/>
          </a:prstGeom>
          <a:noFill/>
          <a:ln/>
        </p:spPr>
        <p:txBody>
          <a:bodyPr wrap="square" lIns="0" tIns="0" rIns="0" bIns="0" rtlCol="0" anchor="t">
            <a:normAutofit/>
          </a:bodyPr>
          <a:lstStyle/>
          <a:p>
            <a:pPr algn="l" indent="0" marL="0">
              <a:lnSpc>
                <a:spcPts val="4131"/>
              </a:lnSpc>
              <a:buNone/>
            </a:pPr>
            <a:r>
              <a:rPr lang="en-US" sz="4050" b="1" spc="-112" kern="0" dirty="0">
                <a:solidFill>
                  <a:srgbClr val="FAF7F2"/>
                </a:solidFill>
                <a:latin typeface="Tinos" pitchFamily="34" charset="0"/>
                <a:ea typeface="Tinos" pitchFamily="34" charset="-122"/>
                <a:cs typeface="Tinos" pitchFamily="34" charset="-120"/>
              </a:rPr>
              <a:t>Master AI </a:t>
            </a:r>
            <a:pPr algn="l" indent="0" marL="0">
              <a:lnSpc>
                <a:spcPts val="4131"/>
              </a:lnSpc>
              <a:buNone/>
            </a:pPr>
            <a:r>
              <a:rPr lang="en-US" sz="4050" b="1" i="1" spc="-112" kern="0" dirty="0">
                <a:solidFill>
                  <a:srgbClr val="C9A24B"/>
                </a:solidFill>
                <a:latin typeface="Tinos" pitchFamily="34" charset="0"/>
                <a:ea typeface="Tinos" pitchFamily="34" charset="-122"/>
                <a:cs typeface="Tinos" pitchFamily="34" charset="-120"/>
              </a:rPr>
              <a:t>Creatives</a:t>
            </a:r>
            <a:endParaRPr lang="en-US" sz="4050" dirty="0"/>
          </a:p>
          <a:p>
            <a:pPr algn="l" indent="0" marL="0">
              <a:lnSpc>
                <a:spcPts val="4131"/>
              </a:lnSpc>
              <a:buNone/>
            </a:pPr>
            <a:r>
              <a:rPr lang="en-US" sz="4050" b="1" spc="-112" kern="0" dirty="0">
                <a:solidFill>
                  <a:srgbClr val="FAF7F2"/>
                </a:solidFill>
                <a:latin typeface="Tinos" pitchFamily="34" charset="0"/>
                <a:ea typeface="Tinos" pitchFamily="34" charset="-122"/>
                <a:cs typeface="Tinos" pitchFamily="34" charset="-120"/>
              </a:rPr>
              <a:t>for Nigerian</a:t>
            </a:r>
            <a:endParaRPr lang="en-US" sz="4050" dirty="0"/>
          </a:p>
          <a:p>
            <a:pPr algn="l" indent="0" marL="0">
              <a:lnSpc>
                <a:spcPts val="4131"/>
              </a:lnSpc>
              <a:buNone/>
            </a:pPr>
            <a:r>
              <a:rPr lang="en-US" sz="4050" b="1" spc="-112" kern="0" dirty="0">
                <a:solidFill>
                  <a:srgbClr val="FAF7F2"/>
                </a:solidFill>
                <a:latin typeface="Tinos" pitchFamily="34" charset="0"/>
                <a:ea typeface="Tinos" pitchFamily="34" charset="-122"/>
                <a:cs typeface="Tinos" pitchFamily="34" charset="-120"/>
              </a:rPr>
              <a:t>Organisations.</a:t>
            </a:r>
            <a:endParaRPr lang="en-US" sz="4050" dirty="0"/>
          </a:p>
        </p:txBody>
      </p:sp>
      <p:sp>
        <p:nvSpPr>
          <p:cNvPr id="10" name="Text 7"/>
          <p:cNvSpPr/>
          <p:nvPr/>
        </p:nvSpPr>
        <p:spPr>
          <a:xfrm>
            <a:off x="514350" y="2792313"/>
            <a:ext cx="4937760" cy="270034"/>
          </a:xfrm>
          <a:prstGeom prst="rect">
            <a:avLst/>
          </a:prstGeom>
          <a:noFill/>
          <a:ln/>
        </p:spPr>
        <p:txBody>
          <a:bodyPr wrap="square" lIns="0" tIns="0" rIns="0" bIns="0" rtlCol="0" anchor="t"/>
          <a:lstStyle/>
          <a:p>
            <a:pPr algn="l" indent="0" marL="0">
              <a:lnSpc>
                <a:spcPts val="1969"/>
              </a:lnSpc>
              <a:buNone/>
            </a:pPr>
            <a:r>
              <a:rPr lang="en-US" sz="1575" i="1" spc="-11" kern="0" dirty="0">
                <a:solidFill>
                  <a:srgbClr val="E7CD87"/>
                </a:solidFill>
                <a:latin typeface="Tinos" pitchFamily="34" charset="0"/>
                <a:ea typeface="Tinos" pitchFamily="34" charset="-122"/>
                <a:cs typeface="Tinos" pitchFamily="34" charset="-120"/>
              </a:rPr>
              <a:t>Real client briefs. Real portfolio. Real income.</a:t>
            </a:r>
            <a:endParaRPr lang="en-US" sz="1575" dirty="0"/>
          </a:p>
        </p:txBody>
      </p:sp>
      <p:sp>
        <p:nvSpPr>
          <p:cNvPr id="11" name="Text 8"/>
          <p:cNvSpPr/>
          <p:nvPr/>
        </p:nvSpPr>
        <p:spPr>
          <a:xfrm>
            <a:off x="514350" y="3142357"/>
            <a:ext cx="3286125" cy="701965"/>
          </a:xfrm>
          <a:prstGeom prst="rect">
            <a:avLst/>
          </a:prstGeom>
          <a:noFill/>
          <a:ln/>
        </p:spPr>
        <p:txBody>
          <a:bodyPr wrap="square" lIns="0" tIns="0" rIns="0" bIns="0" rtlCol="0" anchor="t"/>
          <a:lstStyle/>
          <a:p>
            <a:pPr algn="l" indent="0" marL="0">
              <a:lnSpc>
                <a:spcPts val="1260"/>
              </a:lnSpc>
              <a:buNone/>
            </a:pPr>
            <a:r>
              <a:rPr lang="en-US" sz="800" dirty="0">
                <a:solidFill>
                  <a:srgbClr val="FAF7F2">
                    <a:alpha val="80000"/>
                  </a:srgbClr>
                </a:solidFill>
                <a:latin typeface="Carlito" pitchFamily="34" charset="0"/>
                <a:ea typeface="Carlito" pitchFamily="34" charset="-122"/>
                <a:cs typeface="Carlito" pitchFamily="34" charset="-120"/>
              </a:rPr>
              <a:t>Create the exact images, flyers, videos and social posts that brands, churches, fintechs and NGOs in Lagos, Abuja and across Nigeria pay for — no design degree needed. Real client-style briefs, step by step, until the work is in your portfolio.</a:t>
            </a:r>
            <a:endParaRPr lang="en-US" sz="800" dirty="0"/>
          </a:p>
        </p:txBody>
      </p:sp>
      <p:sp>
        <p:nvSpPr>
          <p:cNvPr id="12" name="Text 9"/>
          <p:cNvSpPr/>
          <p:nvPr/>
        </p:nvSpPr>
        <p:spPr>
          <a:xfrm>
            <a:off x="491490" y="3926530"/>
            <a:ext cx="1624824" cy="347072"/>
          </a:xfrm>
          <a:prstGeom prst="roundRect">
            <a:avLst>
              <a:gd name="adj" fmla="val 274439"/>
            </a:avLst>
          </a:prstGeom>
          <a:noFill/>
          <a:ln w="7144">
            <a:solidFill>
              <a:srgbClr val="C9A24B"/>
            </a:solidFill>
            <a:prstDash val="solid"/>
          </a:ln>
        </p:spPr>
        <p:txBody>
          <a:bodyPr wrap="square" rtlCol="0" anchor="ctr"/>
          <a:lstStyle/>
          <a:p>
            <a:pPr indent="0" marL="0">
              <a:buNone/>
            </a:pPr>
            <a:endParaRPr lang="en-US" dirty="0"/>
          </a:p>
        </p:txBody>
      </p:sp>
      <p:sp>
        <p:nvSpPr>
          <p:cNvPr id="13" name="Text 10"/>
          <p:cNvSpPr/>
          <p:nvPr/>
        </p:nvSpPr>
        <p:spPr>
          <a:xfrm>
            <a:off x="514350" y="3939332"/>
            <a:ext cx="1579104" cy="321469"/>
          </a:xfrm>
          <a:prstGeom prst="rect">
            <a:avLst/>
          </a:prstGeom>
          <a:noFill/>
          <a:ln/>
        </p:spPr>
        <p:txBody>
          <a:bodyPr wrap="none" lIns="0" tIns="0" rIns="0" bIns="0" rtlCol="0" anchor="ctr"/>
          <a:lstStyle/>
          <a:p>
            <a:pPr algn="ctr" indent="0" marL="0">
              <a:buNone/>
            </a:pPr>
            <a:r>
              <a:rPr lang="en-US" sz="800" b="1" spc="101" kern="0" dirty="0">
                <a:solidFill>
                  <a:srgbClr val="C9A24B"/>
                </a:solidFill>
                <a:latin typeface="Carlito" pitchFamily="34" charset="0"/>
                <a:ea typeface="Carlito" pitchFamily="34" charset="-122"/>
                <a:cs typeface="Carlito" pitchFamily="34" charset="-120"/>
              </a:rPr>
              <a:t>JOIN THE WAITLIST →</a:t>
            </a:r>
            <a:endParaRPr lang="en-US" sz="800" dirty="0"/>
          </a:p>
        </p:txBody>
      </p:sp>
      <p:sp>
        <p:nvSpPr>
          <p:cNvPr id="14" name="Text 11"/>
          <p:cNvSpPr/>
          <p:nvPr/>
        </p:nvSpPr>
        <p:spPr>
          <a:xfrm>
            <a:off x="514350" y="4389388"/>
            <a:ext cx="5312664" cy="120701"/>
          </a:xfrm>
          <a:prstGeom prst="rect">
            <a:avLst/>
          </a:prstGeom>
          <a:noFill/>
          <a:ln/>
        </p:spPr>
        <p:txBody>
          <a:bodyPr wrap="square" lIns="0" tIns="0" rIns="0" bIns="0" rtlCol="0" anchor="t"/>
          <a:lstStyle/>
          <a:p>
            <a:pPr algn="l" indent="0" marL="0">
              <a:buNone/>
            </a:pPr>
            <a:r>
              <a:rPr lang="en-US" sz="800" spc="90" kern="0" dirty="0">
                <a:solidFill>
                  <a:srgbClr val="FAF7F2">
                    <a:alpha val="50000"/>
                  </a:srgbClr>
                </a:solidFill>
                <a:latin typeface="Carlito" pitchFamily="34" charset="0"/>
                <a:ea typeface="Carlito" pitchFamily="34" charset="-122"/>
                <a:cs typeface="Carlito" pitchFamily="34" charset="-120"/>
              </a:rPr>
              <a:t>BUILT FOR NYSC CORPS MEMBERS, FREELANCERS AND YOUNG PROFESSIONALS</a:t>
            </a:r>
            <a:endParaRPr lang="en-US" sz="800" dirty="0"/>
          </a:p>
        </p:txBody>
      </p:sp>
      <p:sp>
        <p:nvSpPr>
          <p:cNvPr id="15" name="Text 12"/>
          <p:cNvSpPr/>
          <p:nvPr/>
        </p:nvSpPr>
        <p:spPr>
          <a:xfrm>
            <a:off x="514350" y="4725591"/>
            <a:ext cx="400050" cy="7144"/>
          </a:xfrm>
          <a:prstGeom prst="rect">
            <a:avLst/>
          </a:prstGeom>
          <a:solidFill>
            <a:srgbClr val="C9A24B"/>
          </a:solidFill>
          <a:ln/>
        </p:spPr>
        <p:txBody>
          <a:bodyPr wrap="square" rtlCol="0" anchor="ctr"/>
          <a:lstStyle/>
          <a:p>
            <a:pPr indent="0" marL="0">
              <a:buNone/>
            </a:pPr>
            <a:endParaRPr lang="en-US" dirty="0"/>
          </a:p>
        </p:txBody>
      </p:sp>
      <p:sp>
        <p:nvSpPr>
          <p:cNvPr id="16" name="Text 13"/>
          <p:cNvSpPr/>
          <p:nvPr/>
        </p:nvSpPr>
        <p:spPr>
          <a:xfrm>
            <a:off x="1014413" y="4672013"/>
            <a:ext cx="401836" cy="125403"/>
          </a:xfrm>
          <a:prstGeom prst="rect">
            <a:avLst/>
          </a:prstGeom>
          <a:noFill/>
          <a:ln/>
        </p:spPr>
        <p:txBody>
          <a:bodyPr wrap="none" lIns="0" tIns="0"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2026</a:t>
            </a:r>
            <a:endParaRPr lang="en-US" sz="800" dirty="0"/>
          </a:p>
        </p:txBody>
      </p:sp>
      <p:sp>
        <p:nvSpPr>
          <p:cNvPr id="17" name="Text 14"/>
          <p:cNvSpPr/>
          <p:nvPr/>
        </p:nvSpPr>
        <p:spPr>
          <a:xfrm>
            <a:off x="1365572" y="4714875"/>
            <a:ext cx="28575" cy="28575"/>
          </a:xfrm>
          <a:prstGeom prst="ellipse">
            <a:avLst/>
          </a:prstGeom>
          <a:solidFill>
            <a:srgbClr val="FAF7F2">
              <a:alpha val="40000"/>
            </a:srgbClr>
          </a:solidFill>
          <a:ln/>
        </p:spPr>
        <p:txBody>
          <a:bodyPr wrap="square" rtlCol="0" anchor="ctr"/>
          <a:lstStyle/>
          <a:p>
            <a:pPr indent="0" marL="0">
              <a:buNone/>
            </a:pPr>
            <a:endParaRPr lang="en-US" dirty="0"/>
          </a:p>
        </p:txBody>
      </p:sp>
      <p:sp>
        <p:nvSpPr>
          <p:cNvPr id="18" name="Text 15"/>
          <p:cNvSpPr/>
          <p:nvPr/>
        </p:nvSpPr>
        <p:spPr>
          <a:xfrm>
            <a:off x="1494160" y="4689872"/>
            <a:ext cx="3592190" cy="120701"/>
          </a:xfrm>
          <a:prstGeom prst="rect">
            <a:avLst/>
          </a:prstGeom>
          <a:noFill/>
          <a:ln/>
        </p:spPr>
        <p:txBody>
          <a:bodyPr wrap="none" lIns="0" tIns="0" rIns="0" bIns="0" rtlCol="0" anchor="t"/>
          <a:lstStyle/>
          <a:p>
            <a:pPr algn="l" indent="0" marL="0">
              <a:buNone/>
            </a:pPr>
            <a:r>
              <a:rPr lang="en-US" sz="800" spc="90" kern="0" dirty="0">
                <a:solidFill>
                  <a:srgbClr val="FAF7F2">
                    <a:alpha val="50000"/>
                  </a:srgbClr>
                </a:solidFill>
                <a:latin typeface="Carlito" pitchFamily="34" charset="0"/>
                <a:ea typeface="Carlito" pitchFamily="34" charset="-122"/>
                <a:cs typeface="Carlito" pitchFamily="34" charset="-120"/>
              </a:rPr>
              <a:t>DARA INITIATIVE TECH · OYO STATE, NIGERIA</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7F2"/>
        </a:solidFill>
      </p:bgPr>
    </p:bg>
    <p:spTree>
      <p:nvGrpSpPr>
        <p:cNvPr id="1" name=""/>
        <p:cNvGrpSpPr/>
        <p:nvPr/>
      </p:nvGrpSpPr>
      <p:grpSpPr>
        <a:xfrm>
          <a:off x="0" y="0"/>
          <a:ext cx="0" cy="0"/>
          <a:chOff x="0" y="0"/>
          <a:chExt cx="0" cy="0"/>
        </a:xfrm>
      </p:grpSpPr>
      <p:sp>
        <p:nvSpPr>
          <p:cNvPr id="2" name="Text 0"/>
          <p:cNvSpPr/>
          <p:nvPr/>
        </p:nvSpPr>
        <p:spPr>
          <a:xfrm>
            <a:off x="514350" y="421481"/>
            <a:ext cx="42863" cy="42863"/>
          </a:xfrm>
          <a:prstGeom prst="ellipse">
            <a:avLst/>
          </a:prstGeom>
          <a:solidFill>
            <a:srgbClr val="C9A24B"/>
          </a:solidFill>
          <a:ln/>
        </p:spPr>
        <p:txBody>
          <a:bodyPr wrap="square" rtlCol="0" anchor="ctr"/>
          <a:lstStyle/>
          <a:p>
            <a:pPr indent="0" marL="0">
              <a:buNone/>
            </a:pPr>
            <a:endParaRPr lang="en-US" dirty="0"/>
          </a:p>
        </p:txBody>
      </p:sp>
      <p:sp>
        <p:nvSpPr>
          <p:cNvPr id="3" name="Text 1"/>
          <p:cNvSpPr/>
          <p:nvPr/>
        </p:nvSpPr>
        <p:spPr>
          <a:xfrm>
            <a:off x="628650" y="400050"/>
            <a:ext cx="6172200" cy="119703"/>
          </a:xfrm>
          <a:prstGeom prst="rect">
            <a:avLst/>
          </a:prstGeom>
          <a:noFill/>
          <a:ln/>
        </p:spPr>
        <p:txBody>
          <a:bodyPr wrap="none" lIns="0" tIns="0" rIns="0" bIns="0" rtlCol="0" anchor="t"/>
          <a:lstStyle/>
          <a:p>
            <a:pPr algn="l" indent="0" marL="0">
              <a:buNone/>
            </a:pPr>
            <a:r>
              <a:rPr lang="en-US" sz="800" b="1" spc="135" kern="0" dirty="0">
                <a:solidFill>
                  <a:srgbClr val="8A6F2E"/>
                </a:solidFill>
                <a:latin typeface="Liberation Sans Narrow" pitchFamily="34" charset="0"/>
                <a:ea typeface="Liberation Sans Narrow" pitchFamily="34" charset="-122"/>
                <a:cs typeface="Liberation Sans Narrow" pitchFamily="34" charset="-120"/>
              </a:rPr>
              <a:t>01 · THE OPPORTUNITY</a:t>
            </a:r>
            <a:endParaRPr lang="en-US" sz="800" dirty="0"/>
          </a:p>
        </p:txBody>
      </p:sp>
      <p:sp>
        <p:nvSpPr>
          <p:cNvPr id="4" name="Text 2"/>
          <p:cNvSpPr/>
          <p:nvPr/>
        </p:nvSpPr>
        <p:spPr>
          <a:xfrm>
            <a:off x="514350" y="585788"/>
            <a:ext cx="6789420" cy="356348"/>
          </a:xfrm>
          <a:prstGeom prst="rect">
            <a:avLst/>
          </a:prstGeom>
          <a:noFill/>
          <a:ln/>
        </p:spPr>
        <p:txBody>
          <a:bodyPr wrap="square" lIns="0" tIns="0" rIns="0" bIns="0" rtlCol="0" anchor="t"/>
          <a:lstStyle/>
          <a:p>
            <a:pPr algn="l" indent="0" marL="0">
              <a:lnSpc>
                <a:spcPts val="2599"/>
              </a:lnSpc>
              <a:buNone/>
            </a:pPr>
            <a:r>
              <a:rPr lang="en-US" sz="2475" b="1" spc="-45" kern="0" dirty="0">
                <a:solidFill>
                  <a:srgbClr val="0B1F3A"/>
                </a:solidFill>
                <a:latin typeface="Tinos" pitchFamily="34" charset="0"/>
                <a:ea typeface="Tinos" pitchFamily="34" charset="-122"/>
                <a:cs typeface="Tinos" pitchFamily="34" charset="-120"/>
              </a:rPr>
              <a:t>Why learn AI creatives in Nigeria?</a:t>
            </a:r>
            <a:endParaRPr lang="en-US" sz="2475" dirty="0"/>
          </a:p>
        </p:txBody>
      </p:sp>
      <p:sp>
        <p:nvSpPr>
          <p:cNvPr id="5" name="Text 3"/>
          <p:cNvSpPr/>
          <p:nvPr/>
        </p:nvSpPr>
        <p:spPr>
          <a:xfrm>
            <a:off x="514350" y="1015752"/>
            <a:ext cx="6286500" cy="573942"/>
          </a:xfrm>
          <a:prstGeom prst="rect">
            <a:avLst/>
          </a:prstGeom>
          <a:noFill/>
          <a:ln/>
        </p:spPr>
        <p:txBody>
          <a:bodyPr wrap="square" lIns="0" tIns="0" rIns="0" bIns="0" rtlCol="0" anchor="t"/>
          <a:lstStyle/>
          <a:p>
            <a:pPr algn="l" indent="0" marL="0">
              <a:lnSpc>
                <a:spcPts val="1395"/>
              </a:lnSpc>
              <a:buNone/>
            </a:pPr>
            <a:r>
              <a:rPr lang="en-US" sz="900" dirty="0">
                <a:solidFill>
                  <a:srgbClr val="5A6472"/>
                </a:solidFill>
                <a:latin typeface="Carlito" pitchFamily="34" charset="0"/>
                <a:ea typeface="Carlito" pitchFamily="34" charset="-122"/>
                <a:cs typeface="Carlito" pitchFamily="34" charset="-120"/>
              </a:rPr>
              <a:t>Organisations across Nigeria need professional content every single week — but most cannot afford big agencies. One skilled AI creator can now deliver what used to take a whole design team, and the demand for that skill is growing fast across Lagos, Abuja and Port Harcourt.</a:t>
            </a:r>
            <a:endParaRPr lang="en-US" sz="900" dirty="0"/>
          </a:p>
        </p:txBody>
      </p:sp>
      <p:sp>
        <p:nvSpPr>
          <p:cNvPr id="6" name="Text 4"/>
          <p:cNvSpPr/>
          <p:nvPr/>
        </p:nvSpPr>
        <p:spPr>
          <a:xfrm>
            <a:off x="8035826" y="407194"/>
            <a:ext cx="214313" cy="214313"/>
          </a:xfrm>
          <a:prstGeom prst="roundRect">
            <a:avLst>
              <a:gd name="adj" fmla="val 26667"/>
            </a:avLst>
          </a:prstGeom>
          <a:noFill/>
          <a:ln w="14288">
            <a:solidFill>
              <a:srgbClr val="C9A24B"/>
            </a:solidFill>
            <a:prstDash val="solid"/>
          </a:ln>
        </p:spPr>
        <p:txBody>
          <a:bodyPr wrap="square" rtlCol="0" anchor="ctr"/>
          <a:lstStyle/>
          <a:p>
            <a:pPr indent="0" marL="0">
              <a:buNone/>
            </a:pPr>
            <a:endParaRPr lang="en-US" dirty="0"/>
          </a:p>
        </p:txBody>
      </p:sp>
      <p:sp>
        <p:nvSpPr>
          <p:cNvPr id="7" name="Text 5"/>
          <p:cNvSpPr/>
          <p:nvPr/>
        </p:nvSpPr>
        <p:spPr>
          <a:xfrm>
            <a:off x="8028682" y="400050"/>
            <a:ext cx="264319" cy="228600"/>
          </a:xfrm>
          <a:prstGeom prst="rect">
            <a:avLst/>
          </a:prstGeom>
          <a:noFill/>
          <a:ln/>
        </p:spPr>
        <p:txBody>
          <a:bodyPr wrap="none" lIns="0" tIns="0" rIns="0" bIns="0" rtlCol="0" anchor="ctr"/>
          <a:lstStyle/>
          <a:p>
            <a:pPr algn="ctr" indent="0" marL="0">
              <a:buNone/>
            </a:pPr>
            <a:r>
              <a:rPr lang="en-US" sz="800" b="1" spc="56" kern="0" dirty="0">
                <a:solidFill>
                  <a:srgbClr val="C9A24B"/>
                </a:solidFill>
                <a:latin typeface="Carlito" pitchFamily="34" charset="0"/>
                <a:ea typeface="Carlito" pitchFamily="34" charset="-122"/>
                <a:cs typeface="Carlito" pitchFamily="34" charset="-120"/>
              </a:rPr>
              <a:t>D</a:t>
            </a:r>
            <a:endParaRPr lang="en-US" sz="800" dirty="0"/>
          </a:p>
        </p:txBody>
      </p:sp>
      <p:sp>
        <p:nvSpPr>
          <p:cNvPr id="8" name="Text 6"/>
          <p:cNvSpPr/>
          <p:nvPr/>
        </p:nvSpPr>
        <p:spPr>
          <a:xfrm>
            <a:off x="8328720" y="421481"/>
            <a:ext cx="481489" cy="200597"/>
          </a:xfrm>
          <a:prstGeom prst="rect">
            <a:avLst/>
          </a:prstGeom>
          <a:noFill/>
          <a:ln/>
        </p:spPr>
        <p:txBody>
          <a:bodyPr wrap="none" lIns="0" tIns="0" rIns="0" bIns="0" rtlCol="0" anchor="t"/>
          <a:lstStyle/>
          <a:p>
            <a:pPr algn="l" indent="0" marL="0">
              <a:buNone/>
            </a:pPr>
            <a:r>
              <a:rPr lang="en-US" sz="1238" b="1" spc="56" kern="0" dirty="0">
                <a:solidFill>
                  <a:srgbClr val="0B1F3A"/>
                </a:solidFill>
                <a:latin typeface="Tinos" pitchFamily="34" charset="0"/>
                <a:ea typeface="Tinos" pitchFamily="34" charset="-122"/>
                <a:cs typeface="Tinos" pitchFamily="34" charset="-120"/>
              </a:rPr>
              <a:t>DIT</a:t>
            </a:r>
            <a:endParaRPr lang="en-US" sz="1238" dirty="0"/>
          </a:p>
        </p:txBody>
      </p:sp>
      <p:sp>
        <p:nvSpPr>
          <p:cNvPr id="9" name="Text 7"/>
          <p:cNvSpPr/>
          <p:nvPr/>
        </p:nvSpPr>
        <p:spPr>
          <a:xfrm>
            <a:off x="514350" y="1718630"/>
            <a:ext cx="3993356" cy="1448060"/>
          </a:xfrm>
          <a:prstGeom prst="roundRect">
            <a:avLst>
              <a:gd name="adj" fmla="val 2631"/>
            </a:avLst>
          </a:prstGeom>
          <a:solidFill>
            <a:srgbClr val="FFFFFF"/>
          </a:solidFill>
          <a:ln/>
        </p:spPr>
        <p:txBody>
          <a:bodyPr wrap="square" rtlCol="0" anchor="ctr"/>
          <a:lstStyle/>
          <a:p>
            <a:pPr indent="0" marL="0">
              <a:buNone/>
            </a:pPr>
            <a:endParaRPr lang="en-US" dirty="0"/>
          </a:p>
        </p:txBody>
      </p:sp>
      <p:sp>
        <p:nvSpPr>
          <p:cNvPr id="10" name="Shape 8"/>
          <p:cNvSpPr/>
          <p:nvPr/>
        </p:nvSpPr>
        <p:spPr>
          <a:xfrm>
            <a:off x="514350" y="1722202"/>
            <a:ext cx="3993356" cy="0"/>
          </a:xfrm>
          <a:prstGeom prst="line">
            <a:avLst/>
          </a:prstGeom>
          <a:noFill/>
          <a:ln w="7144">
            <a:solidFill>
              <a:srgbClr val="E8DEC8"/>
            </a:solidFill>
            <a:prstDash val="solid"/>
          </a:ln>
        </p:spPr>
      </p:sp>
      <p:sp>
        <p:nvSpPr>
          <p:cNvPr id="11" name="Shape 9"/>
          <p:cNvSpPr/>
          <p:nvPr/>
        </p:nvSpPr>
        <p:spPr>
          <a:xfrm>
            <a:off x="4504134" y="1718630"/>
            <a:ext cx="0" cy="1448060"/>
          </a:xfrm>
          <a:prstGeom prst="line">
            <a:avLst/>
          </a:prstGeom>
          <a:noFill/>
          <a:ln w="7144">
            <a:solidFill>
              <a:srgbClr val="E8DEC8"/>
            </a:solidFill>
            <a:prstDash val="solid"/>
          </a:ln>
        </p:spPr>
      </p:sp>
      <p:sp>
        <p:nvSpPr>
          <p:cNvPr id="12" name="Shape 10"/>
          <p:cNvSpPr/>
          <p:nvPr/>
        </p:nvSpPr>
        <p:spPr>
          <a:xfrm>
            <a:off x="514350" y="3163119"/>
            <a:ext cx="3993356" cy="0"/>
          </a:xfrm>
          <a:prstGeom prst="line">
            <a:avLst/>
          </a:prstGeom>
          <a:noFill/>
          <a:ln w="7144">
            <a:solidFill>
              <a:srgbClr val="E8DEC8"/>
            </a:solidFill>
            <a:prstDash val="solid"/>
          </a:ln>
        </p:spPr>
      </p:sp>
      <p:sp>
        <p:nvSpPr>
          <p:cNvPr id="13" name="Shape 11"/>
          <p:cNvSpPr/>
          <p:nvPr/>
        </p:nvSpPr>
        <p:spPr>
          <a:xfrm>
            <a:off x="525066" y="1718630"/>
            <a:ext cx="0" cy="1448060"/>
          </a:xfrm>
          <a:prstGeom prst="line">
            <a:avLst/>
          </a:prstGeom>
          <a:noFill/>
          <a:ln w="21431">
            <a:solidFill>
              <a:srgbClr val="C9A24B"/>
            </a:solidFill>
            <a:prstDash val="solid"/>
          </a:ln>
        </p:spPr>
      </p:sp>
      <p:sp>
        <p:nvSpPr>
          <p:cNvPr id="14" name="Text 12"/>
          <p:cNvSpPr/>
          <p:nvPr/>
        </p:nvSpPr>
        <p:spPr>
          <a:xfrm>
            <a:off x="707231" y="1882936"/>
            <a:ext cx="3621881" cy="125403"/>
          </a:xfrm>
          <a:prstGeom prst="rect">
            <a:avLst/>
          </a:prstGeom>
          <a:noFill/>
          <a:ln/>
        </p:spPr>
        <p:txBody>
          <a:bodyPr wrap="none" lIns="0" tIns="0" rIns="0" bIns="0" rtlCol="0" anchor="t"/>
          <a:lstStyle/>
          <a:p>
            <a:pPr algn="l" indent="0" marL="0">
              <a:buNone/>
            </a:pPr>
            <a:r>
              <a:rPr lang="en-US" sz="800" b="1" spc="56" kern="0" dirty="0">
                <a:solidFill>
                  <a:srgbClr val="8A6F2E"/>
                </a:solidFill>
                <a:latin typeface="Liberation Sans Narrow" pitchFamily="34" charset="0"/>
                <a:ea typeface="Liberation Sans Narrow" pitchFamily="34" charset="-122"/>
                <a:cs typeface="Liberation Sans Narrow" pitchFamily="34" charset="-120"/>
              </a:rPr>
              <a:t>01</a:t>
            </a:r>
            <a:endParaRPr lang="en-US" sz="800" dirty="0"/>
          </a:p>
        </p:txBody>
      </p:sp>
      <p:sp>
        <p:nvSpPr>
          <p:cNvPr id="15" name="Text 13"/>
          <p:cNvSpPr/>
          <p:nvPr/>
        </p:nvSpPr>
        <p:spPr>
          <a:xfrm>
            <a:off x="707231" y="2054386"/>
            <a:ext cx="3731609" cy="175884"/>
          </a:xfrm>
          <a:prstGeom prst="rect">
            <a:avLst/>
          </a:prstGeom>
          <a:noFill/>
          <a:ln/>
        </p:spPr>
        <p:txBody>
          <a:bodyPr wrap="square" lIns="0" tIns="0" rIns="0" bIns="0" rtlCol="0" anchor="t"/>
          <a:lstStyle/>
          <a:p>
            <a:pPr algn="l" indent="0" marL="0">
              <a:lnSpc>
                <a:spcPts val="1283"/>
              </a:lnSpc>
              <a:buNone/>
            </a:pPr>
            <a:r>
              <a:rPr lang="en-US" sz="1069" b="1" spc="-11" kern="0" dirty="0">
                <a:solidFill>
                  <a:srgbClr val="0B1F3A"/>
                </a:solidFill>
                <a:latin typeface="Tinos" pitchFamily="34" charset="0"/>
                <a:ea typeface="Tinos" pitchFamily="34" charset="-122"/>
                <a:cs typeface="Tinos" pitchFamily="34" charset="-120"/>
              </a:rPr>
              <a:t>Weekly content, agency budget</a:t>
            </a:r>
            <a:endParaRPr lang="en-US" sz="1069" dirty="0"/>
          </a:p>
        </p:txBody>
      </p:sp>
      <p:sp>
        <p:nvSpPr>
          <p:cNvPr id="16" name="Text 14"/>
          <p:cNvSpPr/>
          <p:nvPr/>
        </p:nvSpPr>
        <p:spPr>
          <a:xfrm>
            <a:off x="707231" y="2274391"/>
            <a:ext cx="3621881" cy="509998"/>
          </a:xfrm>
          <a:prstGeom prst="rect">
            <a:avLst/>
          </a:prstGeom>
          <a:noFill/>
          <a:ln/>
        </p:spPr>
        <p:txBody>
          <a:bodyPr wrap="square" lIns="0" tIns="0" rIns="0" bIns="0" rtlCol="0" anchor="t"/>
          <a:lstStyle/>
          <a:p>
            <a:pPr algn="l" indent="0" marL="0">
              <a:lnSpc>
                <a:spcPts val="1133"/>
              </a:lnSpc>
              <a:buNone/>
            </a:pPr>
            <a:r>
              <a:rPr lang="en-US" sz="800" dirty="0">
                <a:solidFill>
                  <a:srgbClr val="5A6472"/>
                </a:solidFill>
                <a:latin typeface="Carlito" pitchFamily="34" charset="0"/>
                <a:ea typeface="Carlito" pitchFamily="34" charset="-122"/>
                <a:cs typeface="Carlito" pitchFamily="34" charset="-120"/>
              </a:rPr>
              <a:t>Brands, churches, fintechs and NGOs need professional images, flyers and posts every week — but a single agency retainer costs more than most can justify. AI creatives close that gap.</a:t>
            </a:r>
            <a:endParaRPr lang="en-US" sz="800" dirty="0"/>
          </a:p>
        </p:txBody>
      </p:sp>
      <p:sp>
        <p:nvSpPr>
          <p:cNvPr id="17" name="Text 15"/>
          <p:cNvSpPr/>
          <p:nvPr/>
        </p:nvSpPr>
        <p:spPr>
          <a:xfrm>
            <a:off x="4636294" y="1718630"/>
            <a:ext cx="3993356" cy="1448060"/>
          </a:xfrm>
          <a:prstGeom prst="roundRect">
            <a:avLst>
              <a:gd name="adj" fmla="val 2631"/>
            </a:avLst>
          </a:prstGeom>
          <a:solidFill>
            <a:srgbClr val="FFFFFF"/>
          </a:solidFill>
          <a:ln/>
        </p:spPr>
        <p:txBody>
          <a:bodyPr wrap="square" rtlCol="0" anchor="ctr"/>
          <a:lstStyle/>
          <a:p>
            <a:pPr indent="0" marL="0">
              <a:buNone/>
            </a:pPr>
            <a:endParaRPr lang="en-US" dirty="0"/>
          </a:p>
        </p:txBody>
      </p:sp>
      <p:sp>
        <p:nvSpPr>
          <p:cNvPr id="18" name="Shape 16"/>
          <p:cNvSpPr/>
          <p:nvPr/>
        </p:nvSpPr>
        <p:spPr>
          <a:xfrm>
            <a:off x="4636294" y="1722202"/>
            <a:ext cx="3993356" cy="0"/>
          </a:xfrm>
          <a:prstGeom prst="line">
            <a:avLst/>
          </a:prstGeom>
          <a:noFill/>
          <a:ln w="7144">
            <a:solidFill>
              <a:srgbClr val="E8DEC8"/>
            </a:solidFill>
            <a:prstDash val="solid"/>
          </a:ln>
        </p:spPr>
      </p:sp>
      <p:sp>
        <p:nvSpPr>
          <p:cNvPr id="19" name="Shape 17"/>
          <p:cNvSpPr/>
          <p:nvPr/>
        </p:nvSpPr>
        <p:spPr>
          <a:xfrm>
            <a:off x="8626078" y="1718630"/>
            <a:ext cx="0" cy="1448060"/>
          </a:xfrm>
          <a:prstGeom prst="line">
            <a:avLst/>
          </a:prstGeom>
          <a:noFill/>
          <a:ln w="7144">
            <a:solidFill>
              <a:srgbClr val="E8DEC8"/>
            </a:solidFill>
            <a:prstDash val="solid"/>
          </a:ln>
        </p:spPr>
      </p:sp>
      <p:sp>
        <p:nvSpPr>
          <p:cNvPr id="20" name="Shape 18"/>
          <p:cNvSpPr/>
          <p:nvPr/>
        </p:nvSpPr>
        <p:spPr>
          <a:xfrm>
            <a:off x="4636294" y="3163119"/>
            <a:ext cx="3993356" cy="0"/>
          </a:xfrm>
          <a:prstGeom prst="line">
            <a:avLst/>
          </a:prstGeom>
          <a:noFill/>
          <a:ln w="7144">
            <a:solidFill>
              <a:srgbClr val="E8DEC8"/>
            </a:solidFill>
            <a:prstDash val="solid"/>
          </a:ln>
        </p:spPr>
      </p:sp>
      <p:sp>
        <p:nvSpPr>
          <p:cNvPr id="21" name="Shape 19"/>
          <p:cNvSpPr/>
          <p:nvPr/>
        </p:nvSpPr>
        <p:spPr>
          <a:xfrm>
            <a:off x="4647009" y="1718630"/>
            <a:ext cx="0" cy="1448060"/>
          </a:xfrm>
          <a:prstGeom prst="line">
            <a:avLst/>
          </a:prstGeom>
          <a:noFill/>
          <a:ln w="21431">
            <a:solidFill>
              <a:srgbClr val="C9A24B"/>
            </a:solidFill>
            <a:prstDash val="solid"/>
          </a:ln>
        </p:spPr>
      </p:sp>
      <p:sp>
        <p:nvSpPr>
          <p:cNvPr id="22" name="Text 20"/>
          <p:cNvSpPr/>
          <p:nvPr/>
        </p:nvSpPr>
        <p:spPr>
          <a:xfrm>
            <a:off x="4829175" y="1882936"/>
            <a:ext cx="3621881" cy="125403"/>
          </a:xfrm>
          <a:prstGeom prst="rect">
            <a:avLst/>
          </a:prstGeom>
          <a:noFill/>
          <a:ln/>
        </p:spPr>
        <p:txBody>
          <a:bodyPr wrap="none" lIns="0" tIns="0" rIns="0" bIns="0" rtlCol="0" anchor="t"/>
          <a:lstStyle/>
          <a:p>
            <a:pPr algn="l" indent="0" marL="0">
              <a:buNone/>
            </a:pPr>
            <a:r>
              <a:rPr lang="en-US" sz="800" b="1" spc="56" kern="0" dirty="0">
                <a:solidFill>
                  <a:srgbClr val="8A6F2E"/>
                </a:solidFill>
                <a:latin typeface="Liberation Sans Narrow" pitchFamily="34" charset="0"/>
                <a:ea typeface="Liberation Sans Narrow" pitchFamily="34" charset="-122"/>
                <a:cs typeface="Liberation Sans Narrow" pitchFamily="34" charset="-120"/>
              </a:rPr>
              <a:t>02</a:t>
            </a:r>
            <a:endParaRPr lang="en-US" sz="800" dirty="0"/>
          </a:p>
        </p:txBody>
      </p:sp>
      <p:sp>
        <p:nvSpPr>
          <p:cNvPr id="23" name="Text 21"/>
          <p:cNvSpPr/>
          <p:nvPr/>
        </p:nvSpPr>
        <p:spPr>
          <a:xfrm>
            <a:off x="4829175" y="2054386"/>
            <a:ext cx="3731609" cy="175884"/>
          </a:xfrm>
          <a:prstGeom prst="rect">
            <a:avLst/>
          </a:prstGeom>
          <a:noFill/>
          <a:ln/>
        </p:spPr>
        <p:txBody>
          <a:bodyPr wrap="square" lIns="0" tIns="0" rIns="0" bIns="0" rtlCol="0" anchor="t"/>
          <a:lstStyle/>
          <a:p>
            <a:pPr algn="l" indent="0" marL="0">
              <a:lnSpc>
                <a:spcPts val="1283"/>
              </a:lnSpc>
              <a:buNone/>
            </a:pPr>
            <a:r>
              <a:rPr lang="en-US" sz="1069" b="1" spc="-11" kern="0" dirty="0">
                <a:solidFill>
                  <a:srgbClr val="0B1F3A"/>
                </a:solidFill>
                <a:latin typeface="Tinos" pitchFamily="34" charset="0"/>
                <a:ea typeface="Tinos" pitchFamily="34" charset="-122"/>
                <a:cs typeface="Tinos" pitchFamily="34" charset="-120"/>
              </a:rPr>
              <a:t>One creator = a whole design team</a:t>
            </a:r>
            <a:endParaRPr lang="en-US" sz="1069" dirty="0"/>
          </a:p>
        </p:txBody>
      </p:sp>
      <p:sp>
        <p:nvSpPr>
          <p:cNvPr id="24" name="Text 22"/>
          <p:cNvSpPr/>
          <p:nvPr/>
        </p:nvSpPr>
        <p:spPr>
          <a:xfrm>
            <a:off x="4829175" y="2274391"/>
            <a:ext cx="3621881" cy="509998"/>
          </a:xfrm>
          <a:prstGeom prst="rect">
            <a:avLst/>
          </a:prstGeom>
          <a:noFill/>
          <a:ln/>
        </p:spPr>
        <p:txBody>
          <a:bodyPr wrap="square" lIns="0" tIns="0" rIns="0" bIns="0" rtlCol="0" anchor="t"/>
          <a:lstStyle/>
          <a:p>
            <a:pPr algn="l" indent="0" marL="0">
              <a:lnSpc>
                <a:spcPts val="1133"/>
              </a:lnSpc>
              <a:buNone/>
            </a:pPr>
            <a:r>
              <a:rPr lang="en-US" sz="800" dirty="0">
                <a:solidFill>
                  <a:srgbClr val="5A6472"/>
                </a:solidFill>
                <a:latin typeface="Carlito" pitchFamily="34" charset="0"/>
                <a:ea typeface="Carlito" pitchFamily="34" charset="-122"/>
                <a:cs typeface="Carlito" pitchFamily="34" charset="-120"/>
              </a:rPr>
              <a:t>A single skilled AI creator can now produce brand images, flyers, content packs and short videos — work that used to need a photographer, designer, copywriter and editor combined.</a:t>
            </a:r>
            <a:endParaRPr lang="en-US" sz="800" dirty="0"/>
          </a:p>
        </p:txBody>
      </p:sp>
      <p:sp>
        <p:nvSpPr>
          <p:cNvPr id="25" name="Text 23"/>
          <p:cNvSpPr/>
          <p:nvPr/>
        </p:nvSpPr>
        <p:spPr>
          <a:xfrm>
            <a:off x="514350" y="3295278"/>
            <a:ext cx="3993356" cy="1448172"/>
          </a:xfrm>
          <a:prstGeom prst="roundRect">
            <a:avLst>
              <a:gd name="adj" fmla="val 2631"/>
            </a:avLst>
          </a:prstGeom>
          <a:solidFill>
            <a:srgbClr val="FFFFFF"/>
          </a:solidFill>
          <a:ln/>
        </p:spPr>
        <p:txBody>
          <a:bodyPr wrap="square" rtlCol="0" anchor="ctr"/>
          <a:lstStyle/>
          <a:p>
            <a:pPr indent="0" marL="0">
              <a:buNone/>
            </a:pPr>
            <a:endParaRPr lang="en-US" dirty="0"/>
          </a:p>
        </p:txBody>
      </p:sp>
      <p:sp>
        <p:nvSpPr>
          <p:cNvPr id="26" name="Shape 24"/>
          <p:cNvSpPr/>
          <p:nvPr/>
        </p:nvSpPr>
        <p:spPr>
          <a:xfrm>
            <a:off x="514350" y="3298850"/>
            <a:ext cx="3993356" cy="0"/>
          </a:xfrm>
          <a:prstGeom prst="line">
            <a:avLst/>
          </a:prstGeom>
          <a:noFill/>
          <a:ln w="7144">
            <a:solidFill>
              <a:srgbClr val="E8DEC8"/>
            </a:solidFill>
            <a:prstDash val="solid"/>
          </a:ln>
        </p:spPr>
      </p:sp>
      <p:sp>
        <p:nvSpPr>
          <p:cNvPr id="27" name="Shape 25"/>
          <p:cNvSpPr/>
          <p:nvPr/>
        </p:nvSpPr>
        <p:spPr>
          <a:xfrm>
            <a:off x="4504134" y="3295278"/>
            <a:ext cx="0" cy="1448172"/>
          </a:xfrm>
          <a:prstGeom prst="line">
            <a:avLst/>
          </a:prstGeom>
          <a:noFill/>
          <a:ln w="7144">
            <a:solidFill>
              <a:srgbClr val="E8DEC8"/>
            </a:solidFill>
            <a:prstDash val="solid"/>
          </a:ln>
        </p:spPr>
      </p:sp>
      <p:sp>
        <p:nvSpPr>
          <p:cNvPr id="28" name="Shape 26"/>
          <p:cNvSpPr/>
          <p:nvPr/>
        </p:nvSpPr>
        <p:spPr>
          <a:xfrm>
            <a:off x="514350" y="4739878"/>
            <a:ext cx="3993356" cy="0"/>
          </a:xfrm>
          <a:prstGeom prst="line">
            <a:avLst/>
          </a:prstGeom>
          <a:noFill/>
          <a:ln w="7144">
            <a:solidFill>
              <a:srgbClr val="E8DEC8"/>
            </a:solidFill>
            <a:prstDash val="solid"/>
          </a:ln>
        </p:spPr>
      </p:sp>
      <p:sp>
        <p:nvSpPr>
          <p:cNvPr id="29" name="Shape 27"/>
          <p:cNvSpPr/>
          <p:nvPr/>
        </p:nvSpPr>
        <p:spPr>
          <a:xfrm>
            <a:off x="525066" y="3295278"/>
            <a:ext cx="0" cy="1448172"/>
          </a:xfrm>
          <a:prstGeom prst="line">
            <a:avLst/>
          </a:prstGeom>
          <a:noFill/>
          <a:ln w="21431">
            <a:solidFill>
              <a:srgbClr val="C9A24B"/>
            </a:solidFill>
            <a:prstDash val="solid"/>
          </a:ln>
        </p:spPr>
      </p:sp>
      <p:sp>
        <p:nvSpPr>
          <p:cNvPr id="30" name="Text 28"/>
          <p:cNvSpPr/>
          <p:nvPr/>
        </p:nvSpPr>
        <p:spPr>
          <a:xfrm>
            <a:off x="707231" y="3459584"/>
            <a:ext cx="3621881" cy="125403"/>
          </a:xfrm>
          <a:prstGeom prst="rect">
            <a:avLst/>
          </a:prstGeom>
          <a:noFill/>
          <a:ln/>
        </p:spPr>
        <p:txBody>
          <a:bodyPr wrap="none" lIns="0" tIns="0" rIns="0" bIns="0" rtlCol="0" anchor="t"/>
          <a:lstStyle/>
          <a:p>
            <a:pPr algn="l" indent="0" marL="0">
              <a:buNone/>
            </a:pPr>
            <a:r>
              <a:rPr lang="en-US" sz="800" b="1" spc="56" kern="0" dirty="0">
                <a:solidFill>
                  <a:srgbClr val="8A6F2E"/>
                </a:solidFill>
                <a:latin typeface="Liberation Sans Narrow" pitchFamily="34" charset="0"/>
                <a:ea typeface="Liberation Sans Narrow" pitchFamily="34" charset="-122"/>
                <a:cs typeface="Liberation Sans Narrow" pitchFamily="34" charset="-120"/>
              </a:rPr>
              <a:t>03</a:t>
            </a:r>
            <a:endParaRPr lang="en-US" sz="800" dirty="0"/>
          </a:p>
        </p:txBody>
      </p:sp>
      <p:sp>
        <p:nvSpPr>
          <p:cNvPr id="31" name="Text 29"/>
          <p:cNvSpPr/>
          <p:nvPr/>
        </p:nvSpPr>
        <p:spPr>
          <a:xfrm>
            <a:off x="707231" y="3631034"/>
            <a:ext cx="3731609" cy="175884"/>
          </a:xfrm>
          <a:prstGeom prst="rect">
            <a:avLst/>
          </a:prstGeom>
          <a:noFill/>
          <a:ln/>
        </p:spPr>
        <p:txBody>
          <a:bodyPr wrap="square" lIns="0" tIns="0" rIns="0" bIns="0" rtlCol="0" anchor="t"/>
          <a:lstStyle/>
          <a:p>
            <a:pPr algn="l" indent="0" marL="0">
              <a:lnSpc>
                <a:spcPts val="1283"/>
              </a:lnSpc>
              <a:buNone/>
            </a:pPr>
            <a:r>
              <a:rPr lang="en-US" sz="1069" b="1" spc="-11" kern="0" dirty="0">
                <a:solidFill>
                  <a:srgbClr val="0B1F3A"/>
                </a:solidFill>
                <a:latin typeface="Tinos" pitchFamily="34" charset="0"/>
                <a:ea typeface="Tinos" pitchFamily="34" charset="-122"/>
                <a:cs typeface="Tinos" pitchFamily="34" charset="-120"/>
              </a:rPr>
              <a:t>Real demand in Lagos &amp; Abuja</a:t>
            </a:r>
            <a:endParaRPr lang="en-US" sz="1069" dirty="0"/>
          </a:p>
        </p:txBody>
      </p:sp>
      <p:sp>
        <p:nvSpPr>
          <p:cNvPr id="32" name="Text 30"/>
          <p:cNvSpPr/>
          <p:nvPr/>
        </p:nvSpPr>
        <p:spPr>
          <a:xfrm>
            <a:off x="707231" y="3851039"/>
            <a:ext cx="3621881" cy="509998"/>
          </a:xfrm>
          <a:prstGeom prst="rect">
            <a:avLst/>
          </a:prstGeom>
          <a:noFill/>
          <a:ln/>
        </p:spPr>
        <p:txBody>
          <a:bodyPr wrap="square" lIns="0" tIns="0" rIns="0" bIns="0" rtlCol="0" anchor="t"/>
          <a:lstStyle/>
          <a:p>
            <a:pPr algn="l" indent="0" marL="0">
              <a:lnSpc>
                <a:spcPts val="1133"/>
              </a:lnSpc>
              <a:buNone/>
            </a:pPr>
            <a:r>
              <a:rPr lang="en-US" sz="800" dirty="0">
                <a:solidFill>
                  <a:srgbClr val="5A6472"/>
                </a:solidFill>
                <a:latin typeface="Carlito" pitchFamily="34" charset="0"/>
                <a:ea typeface="Carlito" pitchFamily="34" charset="-122"/>
                <a:cs typeface="Carlito" pitchFamily="34" charset="-120"/>
              </a:rPr>
              <a:t>There is genuine hiring appetite for freelance, remote and in-house AI creatives — especially in Lagos and Abuja, where fintechs, churches and NGOs are actively recruiting.</a:t>
            </a:r>
            <a:endParaRPr lang="en-US" sz="800" dirty="0"/>
          </a:p>
        </p:txBody>
      </p:sp>
      <p:sp>
        <p:nvSpPr>
          <p:cNvPr id="33" name="Text 31"/>
          <p:cNvSpPr/>
          <p:nvPr/>
        </p:nvSpPr>
        <p:spPr>
          <a:xfrm>
            <a:off x="4636294" y="3295278"/>
            <a:ext cx="3993356" cy="1448172"/>
          </a:xfrm>
          <a:prstGeom prst="roundRect">
            <a:avLst>
              <a:gd name="adj" fmla="val 2631"/>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4636294" y="3298850"/>
            <a:ext cx="3993356" cy="0"/>
          </a:xfrm>
          <a:prstGeom prst="line">
            <a:avLst/>
          </a:prstGeom>
          <a:noFill/>
          <a:ln w="7144">
            <a:solidFill>
              <a:srgbClr val="E8DEC8"/>
            </a:solidFill>
            <a:prstDash val="solid"/>
          </a:ln>
        </p:spPr>
      </p:sp>
      <p:sp>
        <p:nvSpPr>
          <p:cNvPr id="35" name="Shape 33"/>
          <p:cNvSpPr/>
          <p:nvPr/>
        </p:nvSpPr>
        <p:spPr>
          <a:xfrm>
            <a:off x="8626078" y="3295278"/>
            <a:ext cx="0" cy="1448172"/>
          </a:xfrm>
          <a:prstGeom prst="line">
            <a:avLst/>
          </a:prstGeom>
          <a:noFill/>
          <a:ln w="7144">
            <a:solidFill>
              <a:srgbClr val="E8DEC8"/>
            </a:solidFill>
            <a:prstDash val="solid"/>
          </a:ln>
        </p:spPr>
      </p:sp>
      <p:sp>
        <p:nvSpPr>
          <p:cNvPr id="36" name="Shape 34"/>
          <p:cNvSpPr/>
          <p:nvPr/>
        </p:nvSpPr>
        <p:spPr>
          <a:xfrm>
            <a:off x="4636294" y="4739878"/>
            <a:ext cx="3993356" cy="0"/>
          </a:xfrm>
          <a:prstGeom prst="line">
            <a:avLst/>
          </a:prstGeom>
          <a:noFill/>
          <a:ln w="7144">
            <a:solidFill>
              <a:srgbClr val="E8DEC8"/>
            </a:solidFill>
            <a:prstDash val="solid"/>
          </a:ln>
        </p:spPr>
      </p:sp>
      <p:sp>
        <p:nvSpPr>
          <p:cNvPr id="37" name="Shape 35"/>
          <p:cNvSpPr/>
          <p:nvPr/>
        </p:nvSpPr>
        <p:spPr>
          <a:xfrm>
            <a:off x="4647009" y="3295278"/>
            <a:ext cx="0" cy="1448172"/>
          </a:xfrm>
          <a:prstGeom prst="line">
            <a:avLst/>
          </a:prstGeom>
          <a:noFill/>
          <a:ln w="21431">
            <a:solidFill>
              <a:srgbClr val="C9A24B"/>
            </a:solidFill>
            <a:prstDash val="solid"/>
          </a:ln>
        </p:spPr>
      </p:sp>
      <p:sp>
        <p:nvSpPr>
          <p:cNvPr id="38" name="Text 36"/>
          <p:cNvSpPr/>
          <p:nvPr/>
        </p:nvSpPr>
        <p:spPr>
          <a:xfrm>
            <a:off x="4829175" y="3459584"/>
            <a:ext cx="3621881" cy="125403"/>
          </a:xfrm>
          <a:prstGeom prst="rect">
            <a:avLst/>
          </a:prstGeom>
          <a:noFill/>
          <a:ln/>
        </p:spPr>
        <p:txBody>
          <a:bodyPr wrap="none" lIns="0" tIns="0" rIns="0" bIns="0" rtlCol="0" anchor="t"/>
          <a:lstStyle/>
          <a:p>
            <a:pPr algn="l" indent="0" marL="0">
              <a:buNone/>
            </a:pPr>
            <a:r>
              <a:rPr lang="en-US" sz="800" b="1" spc="56" kern="0" dirty="0">
                <a:solidFill>
                  <a:srgbClr val="8A6F2E"/>
                </a:solidFill>
                <a:latin typeface="Liberation Sans Narrow" pitchFamily="34" charset="0"/>
                <a:ea typeface="Liberation Sans Narrow" pitchFamily="34" charset="-122"/>
                <a:cs typeface="Liberation Sans Narrow" pitchFamily="34" charset="-120"/>
              </a:rPr>
              <a:t>04</a:t>
            </a:r>
            <a:endParaRPr lang="en-US" sz="800" dirty="0"/>
          </a:p>
        </p:txBody>
      </p:sp>
      <p:sp>
        <p:nvSpPr>
          <p:cNvPr id="39" name="Text 37"/>
          <p:cNvSpPr/>
          <p:nvPr/>
        </p:nvSpPr>
        <p:spPr>
          <a:xfrm>
            <a:off x="4829175" y="3631034"/>
            <a:ext cx="3731609" cy="175884"/>
          </a:xfrm>
          <a:prstGeom prst="rect">
            <a:avLst/>
          </a:prstGeom>
          <a:noFill/>
          <a:ln/>
        </p:spPr>
        <p:txBody>
          <a:bodyPr wrap="square" lIns="0" tIns="0" rIns="0" bIns="0" rtlCol="0" anchor="t"/>
          <a:lstStyle/>
          <a:p>
            <a:pPr algn="l" indent="0" marL="0">
              <a:lnSpc>
                <a:spcPts val="1283"/>
              </a:lnSpc>
              <a:buNone/>
            </a:pPr>
            <a:r>
              <a:rPr lang="en-US" sz="1069" b="1" spc="-11" kern="0" dirty="0">
                <a:solidFill>
                  <a:srgbClr val="0B1F3A"/>
                </a:solidFill>
                <a:latin typeface="Tinos" pitchFamily="34" charset="0"/>
                <a:ea typeface="Tinos" pitchFamily="34" charset="-122"/>
                <a:cs typeface="Tinos" pitchFamily="34" charset="-120"/>
              </a:rPr>
              <a:t>A skill that earns, not just a cert</a:t>
            </a:r>
            <a:endParaRPr lang="en-US" sz="1069" dirty="0"/>
          </a:p>
        </p:txBody>
      </p:sp>
      <p:sp>
        <p:nvSpPr>
          <p:cNvPr id="40" name="Text 38"/>
          <p:cNvSpPr/>
          <p:nvPr/>
        </p:nvSpPr>
        <p:spPr>
          <a:xfrm>
            <a:off x="4829175" y="3851039"/>
            <a:ext cx="3621881" cy="339999"/>
          </a:xfrm>
          <a:prstGeom prst="rect">
            <a:avLst/>
          </a:prstGeom>
          <a:noFill/>
          <a:ln/>
        </p:spPr>
        <p:txBody>
          <a:bodyPr wrap="square" lIns="0" tIns="0" rIns="0" bIns="0" rtlCol="0" anchor="t"/>
          <a:lstStyle/>
          <a:p>
            <a:pPr algn="l" indent="0" marL="0">
              <a:lnSpc>
                <a:spcPts val="1133"/>
              </a:lnSpc>
              <a:buNone/>
            </a:pPr>
            <a:r>
              <a:rPr lang="en-US" sz="800" dirty="0">
                <a:solidFill>
                  <a:srgbClr val="5A6472"/>
                </a:solidFill>
                <a:latin typeface="Carlito" pitchFamily="34" charset="0"/>
                <a:ea typeface="Carlito" pitchFamily="34" charset="-122"/>
                <a:cs typeface="Carlito" pitchFamily="34" charset="-120"/>
              </a:rPr>
              <a:t>Perfect for corps members and young people who want a skill that pays — one that builds a real portfolio clients and employers can actually see, not just another certificate.</a:t>
            </a:r>
            <a:endParaRPr lang="en-US" sz="800" dirty="0"/>
          </a:p>
        </p:txBody>
      </p:sp>
      <p:sp>
        <p:nvSpPr>
          <p:cNvPr id="41" name="Text 39"/>
          <p:cNvSpPr/>
          <p:nvPr/>
        </p:nvSpPr>
        <p:spPr>
          <a:xfrm>
            <a:off x="514350" y="4864894"/>
            <a:ext cx="2512219" cy="120701"/>
          </a:xfrm>
          <a:prstGeom prst="rect">
            <a:avLst/>
          </a:prstGeom>
          <a:noFill/>
          <a:ln/>
        </p:spPr>
        <p:txBody>
          <a:bodyPr wrap="square" lIns="0" tIns="0" rIns="0" bIns="0" rtlCol="0" anchor="t"/>
          <a:lstStyle/>
          <a:p>
            <a:pPr algn="l" indent="0" marL="0">
              <a:buNone/>
            </a:pPr>
            <a:r>
              <a:rPr lang="en-US" sz="600" spc="84" kern="0" dirty="0">
                <a:solidFill>
                  <a:srgbClr val="5A6472"/>
                </a:solidFill>
                <a:latin typeface="Carlito" pitchFamily="34" charset="0"/>
                <a:ea typeface="Carlito" pitchFamily="34" charset="-122"/>
                <a:cs typeface="Carlito" pitchFamily="34" charset="-120"/>
              </a:rPr>
              <a:t>DARA INITIATIVE TECH · AI CREATIVES TRAINING</a:t>
            </a:r>
            <a:endParaRPr lang="en-US" sz="600" dirty="0"/>
          </a:p>
        </p:txBody>
      </p:sp>
      <p:sp>
        <p:nvSpPr>
          <p:cNvPr id="42" name="Text 40"/>
          <p:cNvSpPr/>
          <p:nvPr/>
        </p:nvSpPr>
        <p:spPr>
          <a:xfrm>
            <a:off x="8770739" y="4857750"/>
            <a:ext cx="185738" cy="119703"/>
          </a:xfrm>
          <a:prstGeom prst="rect">
            <a:avLst/>
          </a:prstGeom>
          <a:noFill/>
          <a:ln/>
        </p:spPr>
        <p:txBody>
          <a:bodyPr wrap="none" lIns="0" tIns="0" rIns="0" bIns="0" rtlCol="0" anchor="t"/>
          <a:lstStyle/>
          <a:p>
            <a:pPr algn="l" indent="0" marL="0">
              <a:buNone/>
            </a:pPr>
            <a:r>
              <a:rPr lang="en-US" sz="800" spc="113" kern="0" dirty="0">
                <a:solidFill>
                  <a:srgbClr val="5A6472"/>
                </a:solidFill>
                <a:latin typeface="Liberation Sans Narrow" pitchFamily="34" charset="0"/>
                <a:ea typeface="Liberation Sans Narrow" pitchFamily="34" charset="-122"/>
                <a:cs typeface="Liberation Sans Narrow" pitchFamily="34" charset="-120"/>
              </a:rPr>
              <a:t>02</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7F2"/>
        </a:solidFill>
      </p:bgPr>
    </p:bg>
    <p:spTree>
      <p:nvGrpSpPr>
        <p:cNvPr id="1" name=""/>
        <p:cNvGrpSpPr/>
        <p:nvPr/>
      </p:nvGrpSpPr>
      <p:grpSpPr>
        <a:xfrm>
          <a:off x="0" y="0"/>
          <a:ext cx="0" cy="0"/>
          <a:chOff x="0" y="0"/>
          <a:chExt cx="0" cy="0"/>
        </a:xfrm>
      </p:grpSpPr>
      <p:sp>
        <p:nvSpPr>
          <p:cNvPr id="2" name="Text 0"/>
          <p:cNvSpPr/>
          <p:nvPr/>
        </p:nvSpPr>
        <p:spPr>
          <a:xfrm>
            <a:off x="514350" y="421481"/>
            <a:ext cx="42863" cy="42863"/>
          </a:xfrm>
          <a:prstGeom prst="ellipse">
            <a:avLst/>
          </a:prstGeom>
          <a:solidFill>
            <a:srgbClr val="C9A24B"/>
          </a:solidFill>
          <a:ln/>
        </p:spPr>
        <p:txBody>
          <a:bodyPr wrap="square" rtlCol="0" anchor="ctr"/>
          <a:lstStyle/>
          <a:p>
            <a:pPr indent="0" marL="0">
              <a:buNone/>
            </a:pPr>
            <a:endParaRPr lang="en-US" dirty="0"/>
          </a:p>
        </p:txBody>
      </p:sp>
      <p:sp>
        <p:nvSpPr>
          <p:cNvPr id="3" name="Text 1"/>
          <p:cNvSpPr/>
          <p:nvPr/>
        </p:nvSpPr>
        <p:spPr>
          <a:xfrm>
            <a:off x="628650" y="400050"/>
            <a:ext cx="6457950" cy="119703"/>
          </a:xfrm>
          <a:prstGeom prst="rect">
            <a:avLst/>
          </a:prstGeom>
          <a:noFill/>
          <a:ln/>
        </p:spPr>
        <p:txBody>
          <a:bodyPr wrap="none" lIns="0" tIns="0" rIns="0" bIns="0" rtlCol="0" anchor="t"/>
          <a:lstStyle/>
          <a:p>
            <a:pPr algn="l" indent="0" marL="0">
              <a:buNone/>
            </a:pPr>
            <a:r>
              <a:rPr lang="en-US" sz="800" b="1" spc="135" kern="0" dirty="0">
                <a:solidFill>
                  <a:srgbClr val="8A6F2E"/>
                </a:solidFill>
                <a:latin typeface="Liberation Sans Narrow" pitchFamily="34" charset="0"/>
                <a:ea typeface="Liberation Sans Narrow" pitchFamily="34" charset="-122"/>
                <a:cs typeface="Liberation Sans Narrow" pitchFamily="34" charset="-120"/>
              </a:rPr>
              <a:t>02 · THE METHOD</a:t>
            </a:r>
            <a:endParaRPr lang="en-US" sz="800" dirty="0"/>
          </a:p>
        </p:txBody>
      </p:sp>
      <p:sp>
        <p:nvSpPr>
          <p:cNvPr id="4" name="Text 2"/>
          <p:cNvSpPr/>
          <p:nvPr/>
        </p:nvSpPr>
        <p:spPr>
          <a:xfrm>
            <a:off x="514350" y="585788"/>
            <a:ext cx="6900863" cy="356348"/>
          </a:xfrm>
          <a:prstGeom prst="rect">
            <a:avLst/>
          </a:prstGeom>
          <a:noFill/>
          <a:ln/>
        </p:spPr>
        <p:txBody>
          <a:bodyPr wrap="none" lIns="0" tIns="0" rIns="0" bIns="0" rtlCol="0" anchor="t"/>
          <a:lstStyle/>
          <a:p>
            <a:pPr algn="l" indent="0" marL="0">
              <a:lnSpc>
                <a:spcPts val="2599"/>
              </a:lnSpc>
              <a:buNone/>
            </a:pPr>
            <a:r>
              <a:rPr lang="en-US" sz="2475" b="1" spc="-45" kern="0" dirty="0">
                <a:solidFill>
                  <a:srgbClr val="0B1F3A"/>
                </a:solidFill>
                <a:latin typeface="Tinos" pitchFamily="34" charset="0"/>
                <a:ea typeface="Tinos" pitchFamily="34" charset="-122"/>
                <a:cs typeface="Tinos" pitchFamily="34" charset="-120"/>
              </a:rPr>
              <a:t>How the training works</a:t>
            </a:r>
            <a:endParaRPr lang="en-US" sz="2475" dirty="0"/>
          </a:p>
        </p:txBody>
      </p:sp>
      <p:sp>
        <p:nvSpPr>
          <p:cNvPr id="5" name="Text 3"/>
          <p:cNvSpPr/>
          <p:nvPr/>
        </p:nvSpPr>
        <p:spPr>
          <a:xfrm>
            <a:off x="514350" y="1015752"/>
            <a:ext cx="6572250" cy="382628"/>
          </a:xfrm>
          <a:prstGeom prst="rect">
            <a:avLst/>
          </a:prstGeom>
          <a:noFill/>
          <a:ln/>
        </p:spPr>
        <p:txBody>
          <a:bodyPr wrap="square" lIns="0" tIns="0" rIns="0" bIns="0" rtlCol="0" anchor="t"/>
          <a:lstStyle/>
          <a:p>
            <a:pPr algn="l" indent="0" marL="0">
              <a:lnSpc>
                <a:spcPts val="1395"/>
              </a:lnSpc>
              <a:buNone/>
            </a:pPr>
            <a:r>
              <a:rPr lang="en-US" sz="900" dirty="0">
                <a:solidFill>
                  <a:srgbClr val="5A6472"/>
                </a:solidFill>
                <a:latin typeface="Carlito" pitchFamily="34" charset="0"/>
                <a:ea typeface="Carlito" pitchFamily="34" charset="-122"/>
                <a:cs typeface="Carlito" pitchFamily="34" charset="-120"/>
              </a:rPr>
              <a:t>We teach </a:t>
            </a:r>
            <a:pPr algn="l" indent="0" marL="0">
              <a:lnSpc>
                <a:spcPts val="1395"/>
              </a:lnSpc>
              <a:buNone/>
            </a:pPr>
            <a:r>
              <a:rPr lang="en-US" sz="900" b="1" dirty="0">
                <a:solidFill>
                  <a:srgbClr val="0B1F3A"/>
                </a:solidFill>
                <a:latin typeface="Carlito" pitchFamily="34" charset="0"/>
                <a:ea typeface="Carlito" pitchFamily="34" charset="-122"/>
                <a:cs typeface="Carlito" pitchFamily="34" charset="-120"/>
              </a:rPr>
              <a:t>workflows, not buttons</a:t>
            </a:r>
            <a:pPr algn="l" indent="0" marL="0">
              <a:lnSpc>
                <a:spcPts val="1395"/>
              </a:lnSpc>
              <a:buNone/>
            </a:pPr>
            <a:r>
              <a:rPr lang="en-US" sz="900" dirty="0">
                <a:solidFill>
                  <a:srgbClr val="5A6472"/>
                </a:solidFill>
                <a:latin typeface="Carlito" pitchFamily="34" charset="0"/>
                <a:ea typeface="Carlito" pitchFamily="34" charset="-122"/>
                <a:cs typeface="Carlito" pitchFamily="34" charset="-120"/>
              </a:rPr>
              <a:t>. Every module starts with a short lesson and tool walkthrough, then hands you a real-style client brief. You deliver the actual work, step by step, until it is portfolio-ready.</a:t>
            </a:r>
            <a:endParaRPr lang="en-US" sz="900" dirty="0"/>
          </a:p>
        </p:txBody>
      </p:sp>
      <p:sp>
        <p:nvSpPr>
          <p:cNvPr id="6" name="Text 4"/>
          <p:cNvSpPr/>
          <p:nvPr/>
        </p:nvSpPr>
        <p:spPr>
          <a:xfrm>
            <a:off x="8035826" y="407194"/>
            <a:ext cx="214313" cy="214313"/>
          </a:xfrm>
          <a:prstGeom prst="roundRect">
            <a:avLst>
              <a:gd name="adj" fmla="val 26667"/>
            </a:avLst>
          </a:prstGeom>
          <a:noFill/>
          <a:ln w="14288">
            <a:solidFill>
              <a:srgbClr val="C9A24B"/>
            </a:solidFill>
            <a:prstDash val="solid"/>
          </a:ln>
        </p:spPr>
        <p:txBody>
          <a:bodyPr wrap="square" rtlCol="0" anchor="ctr"/>
          <a:lstStyle/>
          <a:p>
            <a:pPr indent="0" marL="0">
              <a:buNone/>
            </a:pPr>
            <a:endParaRPr lang="en-US" dirty="0"/>
          </a:p>
        </p:txBody>
      </p:sp>
      <p:sp>
        <p:nvSpPr>
          <p:cNvPr id="7" name="Text 5"/>
          <p:cNvSpPr/>
          <p:nvPr/>
        </p:nvSpPr>
        <p:spPr>
          <a:xfrm>
            <a:off x="8028682" y="400050"/>
            <a:ext cx="264319" cy="228600"/>
          </a:xfrm>
          <a:prstGeom prst="rect">
            <a:avLst/>
          </a:prstGeom>
          <a:noFill/>
          <a:ln/>
        </p:spPr>
        <p:txBody>
          <a:bodyPr wrap="none" lIns="0" tIns="0" rIns="0" bIns="0" rtlCol="0" anchor="ctr"/>
          <a:lstStyle/>
          <a:p>
            <a:pPr algn="ctr" indent="0" marL="0">
              <a:buNone/>
            </a:pPr>
            <a:r>
              <a:rPr lang="en-US" sz="800" b="1" spc="56" kern="0" dirty="0">
                <a:solidFill>
                  <a:srgbClr val="C9A24B"/>
                </a:solidFill>
                <a:latin typeface="Carlito" pitchFamily="34" charset="0"/>
                <a:ea typeface="Carlito" pitchFamily="34" charset="-122"/>
                <a:cs typeface="Carlito" pitchFamily="34" charset="-120"/>
              </a:rPr>
              <a:t>D</a:t>
            </a:r>
            <a:endParaRPr lang="en-US" sz="800" dirty="0"/>
          </a:p>
        </p:txBody>
      </p:sp>
      <p:sp>
        <p:nvSpPr>
          <p:cNvPr id="8" name="Text 6"/>
          <p:cNvSpPr/>
          <p:nvPr/>
        </p:nvSpPr>
        <p:spPr>
          <a:xfrm>
            <a:off x="8328720" y="421481"/>
            <a:ext cx="481489" cy="200597"/>
          </a:xfrm>
          <a:prstGeom prst="rect">
            <a:avLst/>
          </a:prstGeom>
          <a:noFill/>
          <a:ln/>
        </p:spPr>
        <p:txBody>
          <a:bodyPr wrap="none" lIns="0" tIns="0" rIns="0" bIns="0" rtlCol="0" anchor="t"/>
          <a:lstStyle/>
          <a:p>
            <a:pPr algn="l" indent="0" marL="0">
              <a:buNone/>
            </a:pPr>
            <a:r>
              <a:rPr lang="en-US" sz="1238" b="1" spc="56" kern="0" dirty="0">
                <a:solidFill>
                  <a:srgbClr val="0B1F3A"/>
                </a:solidFill>
                <a:latin typeface="Tinos" pitchFamily="34" charset="0"/>
                <a:ea typeface="Tinos" pitchFamily="34" charset="-122"/>
                <a:cs typeface="Tinos" pitchFamily="34" charset="-120"/>
              </a:rPr>
              <a:t>DIT</a:t>
            </a:r>
            <a:endParaRPr lang="en-US" sz="1238" dirty="0"/>
          </a:p>
        </p:txBody>
      </p:sp>
      <p:sp>
        <p:nvSpPr>
          <p:cNvPr id="9" name="Text 7"/>
          <p:cNvSpPr/>
          <p:nvPr/>
        </p:nvSpPr>
        <p:spPr>
          <a:xfrm>
            <a:off x="517922" y="1559347"/>
            <a:ext cx="1925241" cy="1979042"/>
          </a:xfrm>
          <a:prstGeom prst="roundRect">
            <a:avLst>
              <a:gd name="adj" fmla="val 1979"/>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10" name="Text 8"/>
          <p:cNvSpPr/>
          <p:nvPr/>
        </p:nvSpPr>
        <p:spPr>
          <a:xfrm>
            <a:off x="664369" y="1720081"/>
            <a:ext cx="1632347" cy="370332"/>
          </a:xfrm>
          <a:prstGeom prst="rect">
            <a:avLst/>
          </a:prstGeom>
          <a:noFill/>
          <a:ln/>
        </p:spPr>
        <p:txBody>
          <a:bodyPr wrap="none" lIns="0" tIns="0" rIns="0" bIns="0" rtlCol="0" anchor="t"/>
          <a:lstStyle/>
          <a:p>
            <a:pPr algn="l" indent="0" marL="0">
              <a:lnSpc>
                <a:spcPts val="2700"/>
              </a:lnSpc>
              <a:buNone/>
            </a:pPr>
            <a:r>
              <a:rPr lang="en-US" sz="2700" b="1" spc="-56" kern="0" dirty="0">
                <a:solidFill>
                  <a:srgbClr val="C9A24B"/>
                </a:solidFill>
                <a:latin typeface="Liberation Sans Narrow" pitchFamily="34" charset="0"/>
                <a:ea typeface="Liberation Sans Narrow" pitchFamily="34" charset="-122"/>
                <a:cs typeface="Liberation Sans Narrow" pitchFamily="34" charset="-120"/>
              </a:rPr>
              <a:t>01</a:t>
            </a:r>
            <a:endParaRPr lang="en-US" sz="2700" dirty="0"/>
          </a:p>
        </p:txBody>
      </p:sp>
      <p:sp>
        <p:nvSpPr>
          <p:cNvPr id="11" name="Text 9"/>
          <p:cNvSpPr/>
          <p:nvPr/>
        </p:nvSpPr>
        <p:spPr>
          <a:xfrm>
            <a:off x="664369" y="2134419"/>
            <a:ext cx="1632347" cy="333202"/>
          </a:xfrm>
          <a:prstGeom prst="rect">
            <a:avLst/>
          </a:prstGeom>
          <a:noFill/>
          <a:ln/>
        </p:spPr>
        <p:txBody>
          <a:bodyPr wrap="square" lIns="0" tIns="0" rIns="0" bIns="0" rtlCol="0" anchor="t"/>
          <a:lstStyle/>
          <a:p>
            <a:pPr algn="l" indent="0" marL="0">
              <a:lnSpc>
                <a:spcPts val="1215"/>
              </a:lnSpc>
              <a:buNone/>
            </a:pPr>
            <a:r>
              <a:rPr lang="en-US" sz="1013" b="1" spc="-11" kern="0" dirty="0">
                <a:solidFill>
                  <a:srgbClr val="0B1F3A"/>
                </a:solidFill>
                <a:latin typeface="Tinos" pitchFamily="34" charset="0"/>
                <a:ea typeface="Tinos" pitchFamily="34" charset="-122"/>
                <a:cs typeface="Tinos" pitchFamily="34" charset="-120"/>
              </a:rPr>
              <a:t>Short lessons &amp; tool walkthroughs</a:t>
            </a:r>
            <a:endParaRPr lang="en-US" sz="1013" dirty="0"/>
          </a:p>
        </p:txBody>
      </p:sp>
      <p:sp>
        <p:nvSpPr>
          <p:cNvPr id="12" name="Text 10"/>
          <p:cNvSpPr/>
          <p:nvPr/>
        </p:nvSpPr>
        <p:spPr>
          <a:xfrm>
            <a:off x="664369" y="2514377"/>
            <a:ext cx="1632347" cy="863278"/>
          </a:xfrm>
          <a:prstGeom prst="rect">
            <a:avLst/>
          </a:prstGeom>
          <a:noFill/>
          <a:ln/>
        </p:spPr>
        <p:txBody>
          <a:bodyPr wrap="square" lIns="0" tIns="0" rIns="0" bIns="0" rtlCol="0" anchor="t"/>
          <a:lstStyle/>
          <a:p>
            <a:pPr algn="l" indent="0" marL="0">
              <a:lnSpc>
                <a:spcPts val="1133"/>
              </a:lnSpc>
              <a:buNone/>
            </a:pPr>
            <a:r>
              <a:rPr lang="en-US" sz="800" dirty="0">
                <a:solidFill>
                  <a:srgbClr val="5A6472"/>
                </a:solidFill>
                <a:latin typeface="Carlito" pitchFamily="34" charset="0"/>
                <a:ea typeface="Carlito" pitchFamily="34" charset="-122"/>
                <a:cs typeface="Carlito" pitchFamily="34" charset="-120"/>
              </a:rPr>
              <a:t>Learn the workflow first — how a brief becomes a finished deliverable. Tool walkthroughs cover Groq, Gemini, GPT Image 2, Google Flow, CapCut and Canva AI in the order you actually use them.</a:t>
            </a:r>
            <a:endParaRPr lang="en-US" sz="800" dirty="0"/>
          </a:p>
        </p:txBody>
      </p:sp>
      <p:sp>
        <p:nvSpPr>
          <p:cNvPr id="13" name="Text 11"/>
          <p:cNvSpPr/>
          <p:nvPr/>
        </p:nvSpPr>
        <p:spPr>
          <a:xfrm>
            <a:off x="2578894" y="1559347"/>
            <a:ext cx="1925241" cy="1979042"/>
          </a:xfrm>
          <a:prstGeom prst="roundRect">
            <a:avLst>
              <a:gd name="adj" fmla="val 1979"/>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14" name="Text 12"/>
          <p:cNvSpPr/>
          <p:nvPr/>
        </p:nvSpPr>
        <p:spPr>
          <a:xfrm>
            <a:off x="2725341" y="1720081"/>
            <a:ext cx="1632347" cy="370332"/>
          </a:xfrm>
          <a:prstGeom prst="rect">
            <a:avLst/>
          </a:prstGeom>
          <a:noFill/>
          <a:ln/>
        </p:spPr>
        <p:txBody>
          <a:bodyPr wrap="none" lIns="0" tIns="0" rIns="0" bIns="0" rtlCol="0" anchor="t"/>
          <a:lstStyle/>
          <a:p>
            <a:pPr algn="l" indent="0" marL="0">
              <a:lnSpc>
                <a:spcPts val="2700"/>
              </a:lnSpc>
              <a:buNone/>
            </a:pPr>
            <a:r>
              <a:rPr lang="en-US" sz="2700" b="1" spc="-56" kern="0" dirty="0">
                <a:solidFill>
                  <a:srgbClr val="C9A24B"/>
                </a:solidFill>
                <a:latin typeface="Liberation Sans Narrow" pitchFamily="34" charset="0"/>
                <a:ea typeface="Liberation Sans Narrow" pitchFamily="34" charset="-122"/>
                <a:cs typeface="Liberation Sans Narrow" pitchFamily="34" charset="-120"/>
              </a:rPr>
              <a:t>02</a:t>
            </a:r>
            <a:endParaRPr lang="en-US" sz="2700" dirty="0"/>
          </a:p>
        </p:txBody>
      </p:sp>
      <p:sp>
        <p:nvSpPr>
          <p:cNvPr id="15" name="Text 13"/>
          <p:cNvSpPr/>
          <p:nvPr/>
        </p:nvSpPr>
        <p:spPr>
          <a:xfrm>
            <a:off x="2725341" y="2134419"/>
            <a:ext cx="1632347" cy="166601"/>
          </a:xfrm>
          <a:prstGeom prst="rect">
            <a:avLst/>
          </a:prstGeom>
          <a:noFill/>
          <a:ln/>
        </p:spPr>
        <p:txBody>
          <a:bodyPr wrap="none" lIns="0" tIns="0" rIns="0" bIns="0" rtlCol="0" anchor="t"/>
          <a:lstStyle/>
          <a:p>
            <a:pPr algn="l" indent="0" marL="0">
              <a:lnSpc>
                <a:spcPts val="1215"/>
              </a:lnSpc>
              <a:buNone/>
            </a:pPr>
            <a:r>
              <a:rPr lang="en-US" sz="1013" b="1" spc="-11" kern="0" dirty="0">
                <a:solidFill>
                  <a:srgbClr val="0B1F3A"/>
                </a:solidFill>
                <a:latin typeface="Tinos" pitchFamily="34" charset="0"/>
                <a:ea typeface="Tinos" pitchFamily="34" charset="-122"/>
                <a:cs typeface="Tinos" pitchFamily="34" charset="-120"/>
              </a:rPr>
              <a:t>Real-style client brief</a:t>
            </a:r>
            <a:endParaRPr lang="en-US" sz="1013" dirty="0"/>
          </a:p>
        </p:txBody>
      </p:sp>
      <p:sp>
        <p:nvSpPr>
          <p:cNvPr id="16" name="Text 14"/>
          <p:cNvSpPr/>
          <p:nvPr/>
        </p:nvSpPr>
        <p:spPr>
          <a:xfrm>
            <a:off x="2725341" y="2360116"/>
            <a:ext cx="1632347" cy="1017538"/>
          </a:xfrm>
          <a:prstGeom prst="rect">
            <a:avLst/>
          </a:prstGeom>
          <a:noFill/>
          <a:ln/>
        </p:spPr>
        <p:txBody>
          <a:bodyPr wrap="square" lIns="0" tIns="0" rIns="0" bIns="0" rtlCol="0" anchor="t"/>
          <a:lstStyle/>
          <a:p>
            <a:pPr algn="l" indent="0" marL="0">
              <a:lnSpc>
                <a:spcPts val="1133"/>
              </a:lnSpc>
              <a:buNone/>
            </a:pPr>
            <a:r>
              <a:rPr lang="en-US" sz="800" dirty="0">
                <a:solidFill>
                  <a:srgbClr val="5A6472"/>
                </a:solidFill>
                <a:latin typeface="Carlito" pitchFamily="34" charset="0"/>
                <a:ea typeface="Carlito" pitchFamily="34" charset="-122"/>
                <a:cs typeface="Carlito" pitchFamily="34" charset="-120"/>
              </a:rPr>
              <a:t>A realistic brief from a real Nigerian organisation — a Lagos fintech, a Port Harcourt church, an Abuja NGO. You read the brief, plan the work, and deliver exactly what the client asked for.</a:t>
            </a:r>
            <a:endParaRPr lang="en-US" sz="800" dirty="0"/>
          </a:p>
        </p:txBody>
      </p:sp>
      <p:sp>
        <p:nvSpPr>
          <p:cNvPr id="17" name="Text 15"/>
          <p:cNvSpPr/>
          <p:nvPr/>
        </p:nvSpPr>
        <p:spPr>
          <a:xfrm>
            <a:off x="4639866" y="1559347"/>
            <a:ext cx="1925241" cy="1979042"/>
          </a:xfrm>
          <a:prstGeom prst="roundRect">
            <a:avLst>
              <a:gd name="adj" fmla="val 1979"/>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18" name="Text 16"/>
          <p:cNvSpPr/>
          <p:nvPr/>
        </p:nvSpPr>
        <p:spPr>
          <a:xfrm>
            <a:off x="4786313" y="1720081"/>
            <a:ext cx="1632347" cy="370332"/>
          </a:xfrm>
          <a:prstGeom prst="rect">
            <a:avLst/>
          </a:prstGeom>
          <a:noFill/>
          <a:ln/>
        </p:spPr>
        <p:txBody>
          <a:bodyPr wrap="none" lIns="0" tIns="0" rIns="0" bIns="0" rtlCol="0" anchor="t"/>
          <a:lstStyle/>
          <a:p>
            <a:pPr algn="l" indent="0" marL="0">
              <a:lnSpc>
                <a:spcPts val="2700"/>
              </a:lnSpc>
              <a:buNone/>
            </a:pPr>
            <a:r>
              <a:rPr lang="en-US" sz="2700" b="1" spc="-56" kern="0" dirty="0">
                <a:solidFill>
                  <a:srgbClr val="C9A24B"/>
                </a:solidFill>
                <a:latin typeface="Liberation Sans Narrow" pitchFamily="34" charset="0"/>
                <a:ea typeface="Liberation Sans Narrow" pitchFamily="34" charset="-122"/>
                <a:cs typeface="Liberation Sans Narrow" pitchFamily="34" charset="-120"/>
              </a:rPr>
              <a:t>03</a:t>
            </a:r>
            <a:endParaRPr lang="en-US" sz="2700" dirty="0"/>
          </a:p>
        </p:txBody>
      </p:sp>
      <p:sp>
        <p:nvSpPr>
          <p:cNvPr id="19" name="Text 17"/>
          <p:cNvSpPr/>
          <p:nvPr/>
        </p:nvSpPr>
        <p:spPr>
          <a:xfrm>
            <a:off x="4786313" y="2134419"/>
            <a:ext cx="1632347" cy="333202"/>
          </a:xfrm>
          <a:prstGeom prst="rect">
            <a:avLst/>
          </a:prstGeom>
          <a:noFill/>
          <a:ln/>
        </p:spPr>
        <p:txBody>
          <a:bodyPr wrap="square" lIns="0" tIns="0" rIns="0" bIns="0" rtlCol="0" anchor="t"/>
          <a:lstStyle/>
          <a:p>
            <a:pPr algn="l" indent="0" marL="0">
              <a:lnSpc>
                <a:spcPts val="1215"/>
              </a:lnSpc>
              <a:buNone/>
            </a:pPr>
            <a:r>
              <a:rPr lang="en-US" sz="1013" b="1" spc="-11" kern="0" dirty="0">
                <a:solidFill>
                  <a:srgbClr val="0B1F3A"/>
                </a:solidFill>
                <a:latin typeface="Tinos" pitchFamily="34" charset="0"/>
                <a:ea typeface="Tinos" pitchFamily="34" charset="-122"/>
                <a:cs typeface="Tinos" pitchFamily="34" charset="-120"/>
              </a:rPr>
              <a:t>Deliverables become portfolio pieces</a:t>
            </a:r>
            <a:endParaRPr lang="en-US" sz="1013" dirty="0"/>
          </a:p>
        </p:txBody>
      </p:sp>
      <p:sp>
        <p:nvSpPr>
          <p:cNvPr id="20" name="Text 18"/>
          <p:cNvSpPr/>
          <p:nvPr/>
        </p:nvSpPr>
        <p:spPr>
          <a:xfrm>
            <a:off x="4786313" y="2514377"/>
            <a:ext cx="1632347" cy="863278"/>
          </a:xfrm>
          <a:prstGeom prst="rect">
            <a:avLst/>
          </a:prstGeom>
          <a:noFill/>
          <a:ln/>
        </p:spPr>
        <p:txBody>
          <a:bodyPr wrap="square" lIns="0" tIns="0" rIns="0" bIns="0" rtlCol="0" anchor="t"/>
          <a:lstStyle/>
          <a:p>
            <a:pPr algn="l" indent="0" marL="0">
              <a:lnSpc>
                <a:spcPts val="1133"/>
              </a:lnSpc>
              <a:buNone/>
            </a:pPr>
            <a:r>
              <a:rPr lang="en-US" sz="800" dirty="0">
                <a:solidFill>
                  <a:srgbClr val="5A6472"/>
                </a:solidFill>
                <a:latin typeface="Carlito" pitchFamily="34" charset="0"/>
                <a:ea typeface="Carlito" pitchFamily="34" charset="-122"/>
                <a:cs typeface="Carlito" pitchFamily="34" charset="-120"/>
              </a:rPr>
              <a:t>Every artefact you complete in the simulations goes into a personal portfolio you can show employers, clients and your NYSC PPA. By the end you have five real client-grade pieces.</a:t>
            </a:r>
            <a:endParaRPr lang="en-US" sz="800" dirty="0"/>
          </a:p>
        </p:txBody>
      </p:sp>
      <p:sp>
        <p:nvSpPr>
          <p:cNvPr id="21" name="Text 19"/>
          <p:cNvSpPr/>
          <p:nvPr/>
        </p:nvSpPr>
        <p:spPr>
          <a:xfrm>
            <a:off x="6700838" y="1559347"/>
            <a:ext cx="1925241" cy="1979042"/>
          </a:xfrm>
          <a:prstGeom prst="roundRect">
            <a:avLst>
              <a:gd name="adj" fmla="val 1979"/>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22" name="Text 20"/>
          <p:cNvSpPr/>
          <p:nvPr/>
        </p:nvSpPr>
        <p:spPr>
          <a:xfrm>
            <a:off x="6847284" y="1720081"/>
            <a:ext cx="1632347" cy="370332"/>
          </a:xfrm>
          <a:prstGeom prst="rect">
            <a:avLst/>
          </a:prstGeom>
          <a:noFill/>
          <a:ln/>
        </p:spPr>
        <p:txBody>
          <a:bodyPr wrap="none" lIns="0" tIns="0" rIns="0" bIns="0" rtlCol="0" anchor="t"/>
          <a:lstStyle/>
          <a:p>
            <a:pPr algn="l" indent="0" marL="0">
              <a:lnSpc>
                <a:spcPts val="2700"/>
              </a:lnSpc>
              <a:buNone/>
            </a:pPr>
            <a:r>
              <a:rPr lang="en-US" sz="2700" b="1" spc="-56" kern="0" dirty="0">
                <a:solidFill>
                  <a:srgbClr val="C9A24B"/>
                </a:solidFill>
                <a:latin typeface="Liberation Sans Narrow" pitchFamily="34" charset="0"/>
                <a:ea typeface="Liberation Sans Narrow" pitchFamily="34" charset="-122"/>
                <a:cs typeface="Liberation Sans Narrow" pitchFamily="34" charset="-120"/>
              </a:rPr>
              <a:t>04</a:t>
            </a:r>
            <a:endParaRPr lang="en-US" sz="2700" dirty="0"/>
          </a:p>
        </p:txBody>
      </p:sp>
      <p:sp>
        <p:nvSpPr>
          <p:cNvPr id="23" name="Text 21"/>
          <p:cNvSpPr/>
          <p:nvPr/>
        </p:nvSpPr>
        <p:spPr>
          <a:xfrm>
            <a:off x="6847284" y="2134419"/>
            <a:ext cx="1632347" cy="333202"/>
          </a:xfrm>
          <a:prstGeom prst="rect">
            <a:avLst/>
          </a:prstGeom>
          <a:noFill/>
          <a:ln/>
        </p:spPr>
        <p:txBody>
          <a:bodyPr wrap="square" lIns="0" tIns="0" rIns="0" bIns="0" rtlCol="0" anchor="t"/>
          <a:lstStyle/>
          <a:p>
            <a:pPr algn="l" indent="0" marL="0">
              <a:lnSpc>
                <a:spcPts val="1215"/>
              </a:lnSpc>
              <a:buNone/>
            </a:pPr>
            <a:r>
              <a:rPr lang="en-US" sz="1013" b="1" spc="-11" kern="0" dirty="0">
                <a:solidFill>
                  <a:srgbClr val="0B1F3A"/>
                </a:solidFill>
                <a:latin typeface="Tinos" pitchFamily="34" charset="0"/>
                <a:ea typeface="Tinos" pitchFamily="34" charset="-122"/>
                <a:cs typeface="Tinos" pitchFamily="34" charset="-120"/>
              </a:rPr>
              <a:t>Capstone — full multi-platform campaign</a:t>
            </a:r>
            <a:endParaRPr lang="en-US" sz="1013" dirty="0"/>
          </a:p>
        </p:txBody>
      </p:sp>
      <p:sp>
        <p:nvSpPr>
          <p:cNvPr id="24" name="Text 22"/>
          <p:cNvSpPr/>
          <p:nvPr/>
        </p:nvSpPr>
        <p:spPr>
          <a:xfrm>
            <a:off x="6847284" y="2514377"/>
            <a:ext cx="1632347" cy="849996"/>
          </a:xfrm>
          <a:prstGeom prst="rect">
            <a:avLst/>
          </a:prstGeom>
          <a:noFill/>
          <a:ln/>
        </p:spPr>
        <p:txBody>
          <a:bodyPr wrap="square" lIns="0" tIns="0" rIns="0" bIns="0" rtlCol="0" anchor="t"/>
          <a:lstStyle/>
          <a:p>
            <a:pPr algn="l" indent="0" marL="0">
              <a:lnSpc>
                <a:spcPts val="1133"/>
              </a:lnSpc>
              <a:buNone/>
            </a:pPr>
            <a:r>
              <a:rPr lang="en-US" sz="800" dirty="0">
                <a:solidFill>
                  <a:srgbClr val="5A6472"/>
                </a:solidFill>
                <a:latin typeface="Carlito" pitchFamily="34" charset="0"/>
                <a:ea typeface="Carlito" pitchFamily="34" charset="-122"/>
                <a:cs typeface="Carlito" pitchFamily="34" charset="-120"/>
              </a:rPr>
              <a:t>Finish with a complete campaign pack for a Nigerian NGO: main flyer, social posts, WhatsApp Status designs, short video and a posting schedule. The kind of work a real client actually buys.</a:t>
            </a:r>
            <a:endParaRPr lang="en-US" sz="800" dirty="0"/>
          </a:p>
        </p:txBody>
      </p:sp>
      <p:sp>
        <p:nvSpPr>
          <p:cNvPr id="25" name="Text 23"/>
          <p:cNvSpPr/>
          <p:nvPr/>
        </p:nvSpPr>
        <p:spPr>
          <a:xfrm>
            <a:off x="514350" y="3699123"/>
            <a:ext cx="8115300" cy="567035"/>
          </a:xfrm>
          <a:prstGeom prst="roundRect">
            <a:avLst>
              <a:gd name="adj" fmla="val 6719"/>
            </a:avLst>
          </a:prstGeom>
          <a:solidFill>
            <a:srgbClr val="0B1F3A"/>
          </a:solidFill>
          <a:ln/>
        </p:spPr>
        <p:txBody>
          <a:bodyPr wrap="square" rtlCol="0" anchor="ctr"/>
          <a:lstStyle/>
          <a:p>
            <a:pPr indent="0" marL="0">
              <a:buNone/>
            </a:pPr>
            <a:endParaRPr lang="en-US" dirty="0"/>
          </a:p>
        </p:txBody>
      </p:sp>
      <p:sp>
        <p:nvSpPr>
          <p:cNvPr id="26" name="Text 24"/>
          <p:cNvSpPr/>
          <p:nvPr/>
        </p:nvSpPr>
        <p:spPr>
          <a:xfrm>
            <a:off x="714375" y="3882628"/>
            <a:ext cx="178594" cy="200025"/>
          </a:xfrm>
          <a:prstGeom prst="rect">
            <a:avLst/>
          </a:prstGeom>
          <a:noFill/>
          <a:ln/>
        </p:spPr>
        <p:txBody>
          <a:bodyPr wrap="none" lIns="0" tIns="0" rIns="0" bIns="0" rtlCol="0" anchor="ctr"/>
          <a:lstStyle/>
          <a:p>
            <a:pPr algn="ctr" indent="0" marL="0">
              <a:buNone/>
            </a:pPr>
            <a:r>
              <a:rPr lang="en-US" sz="1575" i="1" dirty="0">
                <a:solidFill>
                  <a:srgbClr val="C9A24B"/>
                </a:solidFill>
                <a:latin typeface="Segoe UI Symbol" pitchFamily="34" charset="0"/>
                <a:ea typeface="Segoe UI Symbol" pitchFamily="34" charset="-122"/>
                <a:cs typeface="Segoe UI Symbol" pitchFamily="34" charset="-120"/>
              </a:rPr>
              <a:t>★</a:t>
            </a:r>
            <a:endParaRPr lang="en-US" sz="1575" dirty="0"/>
          </a:p>
        </p:txBody>
      </p:sp>
      <p:sp>
        <p:nvSpPr>
          <p:cNvPr id="27" name="Text 25"/>
          <p:cNvSpPr/>
          <p:nvPr/>
        </p:nvSpPr>
        <p:spPr>
          <a:xfrm>
            <a:off x="1021556" y="3827711"/>
            <a:ext cx="7408069" cy="309860"/>
          </a:xfrm>
          <a:prstGeom prst="rect">
            <a:avLst/>
          </a:prstGeom>
          <a:noFill/>
          <a:ln/>
        </p:spPr>
        <p:txBody>
          <a:bodyPr wrap="square" lIns="0" tIns="0" rIns="0" bIns="0" rtlCol="0" anchor="t"/>
          <a:lstStyle/>
          <a:p>
            <a:pPr algn="l" indent="0" marL="0">
              <a:lnSpc>
                <a:spcPts val="1221"/>
              </a:lnSpc>
              <a:buNone/>
            </a:pPr>
            <a:r>
              <a:rPr lang="en-US" sz="800" b="1" dirty="0">
                <a:solidFill>
                  <a:srgbClr val="FAF7F2">
                    <a:alpha val="85000"/>
                  </a:srgbClr>
                </a:solidFill>
                <a:latin typeface="Carlito" pitchFamily="34" charset="0"/>
                <a:ea typeface="Carlito" pitchFamily="34" charset="-122"/>
                <a:cs typeface="Carlito" pitchFamily="34" charset="-120"/>
              </a:rPr>
              <a:t>Cohort size is capped</a:t>
            </a:r>
            <a:pPr algn="l" indent="0" marL="0">
              <a:lnSpc>
                <a:spcPts val="1221"/>
              </a:lnSpc>
              <a:buNone/>
            </a:pPr>
            <a:r>
              <a:rPr lang="en-US" sz="800" dirty="0">
                <a:solidFill>
                  <a:srgbClr val="FAF7F2">
                    <a:alpha val="85000"/>
                  </a:srgbClr>
                </a:solidFill>
                <a:latin typeface="Carlito" pitchFamily="34" charset="0"/>
                <a:ea typeface="Carlito" pitchFamily="34" charset="-122"/>
                <a:cs typeface="Carlito" pitchFamily="34" charset="-120"/>
              </a:rPr>
              <a:t> — so every learner gets real feedback on every brief. Applications are reviewed in the order they arrive. Reserving your place takes one minute — no payment details needed at this stage.</a:t>
            </a:r>
            <a:endParaRPr lang="en-US" sz="800" dirty="0"/>
          </a:p>
        </p:txBody>
      </p:sp>
      <p:sp>
        <p:nvSpPr>
          <p:cNvPr id="28" name="Text 26"/>
          <p:cNvSpPr/>
          <p:nvPr/>
        </p:nvSpPr>
        <p:spPr>
          <a:xfrm>
            <a:off x="514350" y="4864894"/>
            <a:ext cx="2512219" cy="120701"/>
          </a:xfrm>
          <a:prstGeom prst="rect">
            <a:avLst/>
          </a:prstGeom>
          <a:noFill/>
          <a:ln/>
        </p:spPr>
        <p:txBody>
          <a:bodyPr wrap="square" lIns="0" tIns="0" rIns="0" bIns="0" rtlCol="0" anchor="t"/>
          <a:lstStyle/>
          <a:p>
            <a:pPr algn="l" indent="0" marL="0">
              <a:buNone/>
            </a:pPr>
            <a:r>
              <a:rPr lang="en-US" sz="600" spc="84" kern="0" dirty="0">
                <a:solidFill>
                  <a:srgbClr val="5A6472"/>
                </a:solidFill>
                <a:latin typeface="Carlito" pitchFamily="34" charset="0"/>
                <a:ea typeface="Carlito" pitchFamily="34" charset="-122"/>
                <a:cs typeface="Carlito" pitchFamily="34" charset="-120"/>
              </a:rPr>
              <a:t>DARA INITIATIVE TECH · AI CREATIVES TRAINING</a:t>
            </a:r>
            <a:endParaRPr lang="en-US" sz="600" dirty="0"/>
          </a:p>
        </p:txBody>
      </p:sp>
      <p:sp>
        <p:nvSpPr>
          <p:cNvPr id="29" name="Text 27"/>
          <p:cNvSpPr/>
          <p:nvPr/>
        </p:nvSpPr>
        <p:spPr>
          <a:xfrm>
            <a:off x="8770739" y="4857750"/>
            <a:ext cx="185738" cy="119703"/>
          </a:xfrm>
          <a:prstGeom prst="rect">
            <a:avLst/>
          </a:prstGeom>
          <a:noFill/>
          <a:ln/>
        </p:spPr>
        <p:txBody>
          <a:bodyPr wrap="none" lIns="0" tIns="0" rIns="0" bIns="0" rtlCol="0" anchor="t"/>
          <a:lstStyle/>
          <a:p>
            <a:pPr algn="l" indent="0" marL="0">
              <a:buNone/>
            </a:pPr>
            <a:r>
              <a:rPr lang="en-US" sz="800" spc="113" kern="0" dirty="0">
                <a:solidFill>
                  <a:srgbClr val="5A6472"/>
                </a:solidFill>
                <a:latin typeface="Liberation Sans Narrow" pitchFamily="34" charset="0"/>
                <a:ea typeface="Liberation Sans Narrow" pitchFamily="34" charset="-122"/>
                <a:cs typeface="Liberation Sans Narrow" pitchFamily="34" charset="-120"/>
              </a:rPr>
              <a:t>03</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7F2"/>
        </a:solidFill>
      </p:bgPr>
    </p:bg>
    <p:spTree>
      <p:nvGrpSpPr>
        <p:cNvPr id="1" name=""/>
        <p:cNvGrpSpPr/>
        <p:nvPr/>
      </p:nvGrpSpPr>
      <p:grpSpPr>
        <a:xfrm>
          <a:off x="0" y="0"/>
          <a:ext cx="0" cy="0"/>
          <a:chOff x="0" y="0"/>
          <a:chExt cx="0" cy="0"/>
        </a:xfrm>
      </p:grpSpPr>
      <p:sp>
        <p:nvSpPr>
          <p:cNvPr id="2" name="Text 0"/>
          <p:cNvSpPr/>
          <p:nvPr/>
        </p:nvSpPr>
        <p:spPr>
          <a:xfrm>
            <a:off x="514350" y="400050"/>
            <a:ext cx="1031109" cy="128016"/>
          </a:xfrm>
          <a:prstGeom prst="rect">
            <a:avLst/>
          </a:prstGeom>
          <a:noFill/>
          <a:ln/>
        </p:spPr>
        <p:txBody>
          <a:bodyPr wrap="none" lIns="0" tIns="0" rIns="0" bIns="0" rtlCol="0" anchor="t"/>
          <a:lstStyle/>
          <a:p>
            <a:pPr algn="l" indent="0" marL="0">
              <a:buNone/>
            </a:pPr>
            <a:r>
              <a:rPr lang="en-US" sz="800" b="1" spc="135" kern="0" dirty="0">
                <a:solidFill>
                  <a:srgbClr val="8A6F2E"/>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1287884" y="446484"/>
            <a:ext cx="5082778" cy="7144"/>
          </a:xfrm>
          <a:prstGeom prst="rect">
            <a:avLst/>
          </a:prstGeom>
          <a:solidFill>
            <a:srgbClr val="E8DEC8"/>
          </a:solidFill>
          <a:ln/>
        </p:spPr>
        <p:txBody>
          <a:bodyPr wrap="square" rtlCol="0" anchor="ctr"/>
          <a:lstStyle/>
          <a:p>
            <a:pPr indent="0" marL="0">
              <a:buNone/>
            </a:pPr>
            <a:endParaRPr lang="en-US" dirty="0"/>
          </a:p>
        </p:txBody>
      </p:sp>
      <p:sp>
        <p:nvSpPr>
          <p:cNvPr id="4" name="Text 2"/>
          <p:cNvSpPr/>
          <p:nvPr/>
        </p:nvSpPr>
        <p:spPr>
          <a:xfrm>
            <a:off x="6499250" y="410766"/>
            <a:ext cx="2443170" cy="120701"/>
          </a:xfrm>
          <a:prstGeom prst="rect">
            <a:avLst/>
          </a:prstGeom>
          <a:noFill/>
          <a:ln/>
        </p:spPr>
        <p:txBody>
          <a:bodyPr wrap="square" lIns="0" tIns="0" rIns="0" bIns="0" rtlCol="0" anchor="t"/>
          <a:lstStyle/>
          <a:p>
            <a:pPr algn="l" indent="0" marL="0">
              <a:buNone/>
            </a:pPr>
            <a:r>
              <a:rPr lang="en-US" sz="600" spc="90" kern="0" dirty="0">
                <a:solidFill>
                  <a:srgbClr val="5A6472"/>
                </a:solidFill>
                <a:latin typeface="Carlito" pitchFamily="34" charset="0"/>
                <a:ea typeface="Carlito" pitchFamily="34" charset="-122"/>
                <a:cs typeface="Carlito" pitchFamily="34" charset="-120"/>
              </a:rPr>
              <a:t>5 MODULES · 5 REAL NIGERIAN CLIENT BRIEFS</a:t>
            </a:r>
            <a:endParaRPr lang="en-US" sz="600" dirty="0"/>
          </a:p>
        </p:txBody>
      </p:sp>
      <p:sp>
        <p:nvSpPr>
          <p:cNvPr id="5" name="Text 3"/>
          <p:cNvSpPr/>
          <p:nvPr/>
        </p:nvSpPr>
        <p:spPr>
          <a:xfrm>
            <a:off x="468569" y="614363"/>
            <a:ext cx="1243493" cy="629516"/>
          </a:xfrm>
          <a:prstGeom prst="rect">
            <a:avLst/>
          </a:prstGeom>
          <a:noFill/>
          <a:ln/>
        </p:spPr>
        <p:txBody>
          <a:bodyPr wrap="none" lIns="0" tIns="0" rIns="0" bIns="0" rtlCol="0" anchor="t"/>
          <a:lstStyle/>
          <a:p>
            <a:pPr algn="l" indent="0" marL="0">
              <a:lnSpc>
                <a:spcPts val="4590"/>
              </a:lnSpc>
              <a:buNone/>
            </a:pPr>
            <a:r>
              <a:rPr lang="en-US" sz="5400" b="1" spc="-169" kern="0" dirty="0">
                <a:solidFill>
                  <a:srgbClr val="C9A24B"/>
                </a:solidFill>
                <a:latin typeface="Liberation Sans Narrow" pitchFamily="34" charset="0"/>
                <a:ea typeface="Liberation Sans Narrow" pitchFamily="34" charset="-122"/>
                <a:cs typeface="Liberation Sans Narrow" pitchFamily="34" charset="-120"/>
              </a:rPr>
              <a:t>01</a:t>
            </a:r>
            <a:endParaRPr lang="en-US" sz="5400" dirty="0"/>
          </a:p>
        </p:txBody>
      </p:sp>
      <p:sp>
        <p:nvSpPr>
          <p:cNvPr id="6" name="Text 4"/>
          <p:cNvSpPr/>
          <p:nvPr/>
        </p:nvSpPr>
        <p:spPr>
          <a:xfrm>
            <a:off x="1420044" y="714375"/>
            <a:ext cx="6404890" cy="115443"/>
          </a:xfrm>
          <a:prstGeom prst="rect">
            <a:avLst/>
          </a:prstGeom>
          <a:noFill/>
          <a:ln/>
        </p:spPr>
        <p:txBody>
          <a:bodyPr wrap="none" lIns="0" tIns="0" rIns="0" bIns="0" rtlCol="0" anchor="t">
            <a:normAutofit/>
          </a:bodyPr>
          <a:lstStyle/>
          <a:p>
            <a:pPr algn="l" indent="0" marL="0">
              <a:buNone/>
            </a:pPr>
            <a:r>
              <a:rPr lang="en-US" sz="800" b="1" spc="135" kern="0" dirty="0">
                <a:solidFill>
                  <a:srgbClr val="8A6F2E"/>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7" name="Text 5"/>
          <p:cNvSpPr/>
          <p:nvPr/>
        </p:nvSpPr>
        <p:spPr>
          <a:xfrm>
            <a:off x="1420044" y="857250"/>
            <a:ext cx="4774655" cy="307766"/>
          </a:xfrm>
          <a:prstGeom prst="rect">
            <a:avLst/>
          </a:prstGeom>
          <a:noFill/>
          <a:ln/>
        </p:spPr>
        <p:txBody>
          <a:bodyPr wrap="square" lIns="0" tIns="0" rIns="0" bIns="0" rtlCol="0" anchor="t"/>
          <a:lstStyle/>
          <a:p>
            <a:pPr algn="l" indent="0" marL="0">
              <a:lnSpc>
                <a:spcPts val="2244"/>
              </a:lnSpc>
              <a:buNone/>
            </a:pPr>
            <a:r>
              <a:rPr lang="en-US" sz="2138" b="1" spc="-34" kern="0" dirty="0">
                <a:solidFill>
                  <a:srgbClr val="0B1F3A"/>
                </a:solidFill>
                <a:latin typeface="Tinos" pitchFamily="34" charset="0"/>
                <a:ea typeface="Tinos" pitchFamily="34" charset="-122"/>
                <a:cs typeface="Tinos" pitchFamily="34" charset="-120"/>
              </a:rPr>
              <a:t>AI Image Generation for Organisations</a:t>
            </a:r>
            <a:endParaRPr lang="en-US" sz="2138" dirty="0"/>
          </a:p>
        </p:txBody>
      </p:sp>
      <p:sp>
        <p:nvSpPr>
          <p:cNvPr id="8" name="Text 6"/>
          <p:cNvSpPr/>
          <p:nvPr/>
        </p:nvSpPr>
        <p:spPr>
          <a:xfrm>
            <a:off x="514350" y="1297260"/>
            <a:ext cx="7715250" cy="358759"/>
          </a:xfrm>
          <a:prstGeom prst="rect">
            <a:avLst/>
          </a:prstGeom>
          <a:noFill/>
          <a:ln/>
        </p:spPr>
        <p:txBody>
          <a:bodyPr wrap="square" lIns="0" tIns="0" rIns="0" bIns="0" rtlCol="0" anchor="t"/>
          <a:lstStyle/>
          <a:p>
            <a:pPr algn="l" indent="0" marL="0">
              <a:lnSpc>
                <a:spcPts val="1308"/>
              </a:lnSpc>
              <a:buNone/>
            </a:pPr>
            <a:r>
              <a:rPr lang="en-US" sz="844" dirty="0">
                <a:solidFill>
                  <a:srgbClr val="5A6472"/>
                </a:solidFill>
                <a:latin typeface="Carlito" pitchFamily="34" charset="0"/>
                <a:ea typeface="Carlito" pitchFamily="34" charset="-122"/>
                <a:cs typeface="Carlito" pitchFamily="34" charset="-120"/>
              </a:rPr>
              <a:t>Brands need local, high-quality images that look </a:t>
            </a:r>
            <a:pPr algn="l" indent="0" marL="0">
              <a:lnSpc>
                <a:spcPts val="1308"/>
              </a:lnSpc>
              <a:buNone/>
            </a:pPr>
            <a:r>
              <a:rPr lang="en-US" sz="844" b="1" dirty="0">
                <a:solidFill>
                  <a:srgbClr val="0B1F3A"/>
                </a:solidFill>
                <a:latin typeface="Carlito" pitchFamily="34" charset="0"/>
                <a:ea typeface="Carlito" pitchFamily="34" charset="-122"/>
                <a:cs typeface="Carlito" pitchFamily="34" charset="-120"/>
              </a:rPr>
              <a:t>Nigerian and professional</a:t>
            </a:r>
            <a:pPr algn="l" indent="0" marL="0">
              <a:lnSpc>
                <a:spcPts val="1308"/>
              </a:lnSpc>
              <a:buNone/>
            </a:pPr>
            <a:r>
              <a:rPr lang="en-US" sz="844" dirty="0">
                <a:solidFill>
                  <a:srgbClr val="5A6472"/>
                </a:solidFill>
                <a:latin typeface="Carlito" pitchFamily="34" charset="0"/>
                <a:ea typeface="Carlito" pitchFamily="34" charset="-122"/>
                <a:cs typeface="Carlito" pitchFamily="34" charset="-120"/>
              </a:rPr>
              <a:t> for Instagram, websites and adverts. Stock photos look foreign; photoshoots cost hundreds of thousands of naira. AI image generation closes that gap.</a:t>
            </a:r>
            <a:endParaRPr lang="en-US" sz="844" dirty="0"/>
          </a:p>
        </p:txBody>
      </p:sp>
      <p:sp>
        <p:nvSpPr>
          <p:cNvPr id="9" name="Text 7"/>
          <p:cNvSpPr/>
          <p:nvPr/>
        </p:nvSpPr>
        <p:spPr>
          <a:xfrm>
            <a:off x="517922" y="1775892"/>
            <a:ext cx="4456249" cy="687809"/>
          </a:xfrm>
          <a:prstGeom prst="roundRect">
            <a:avLst>
              <a:gd name="adj" fmla="val 5539"/>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10" name="Text 8"/>
          <p:cNvSpPr/>
          <p:nvPr/>
        </p:nvSpPr>
        <p:spPr>
          <a:xfrm>
            <a:off x="678656" y="1908051"/>
            <a:ext cx="4134780" cy="108299"/>
          </a:xfrm>
          <a:prstGeom prst="rect">
            <a:avLst/>
          </a:prstGeom>
          <a:noFill/>
          <a:ln/>
        </p:spPr>
        <p:txBody>
          <a:bodyPr wrap="none" lIns="0" tIns="0" rIns="0" bIns="0" rtlCol="0" anchor="t">
            <a:normAutofit/>
          </a:bodyPr>
          <a:lstStyle/>
          <a:p>
            <a:pPr algn="l" indent="0" marL="0">
              <a:buNone/>
            </a:pPr>
            <a:r>
              <a:rPr lang="en-US" sz="800" b="1" spc="90" kern="0" dirty="0">
                <a:solidFill>
                  <a:srgbClr val="8A6F2E"/>
                </a:solidFill>
                <a:latin typeface="Carlito" pitchFamily="34" charset="0"/>
                <a:ea typeface="Carlito" pitchFamily="34" charset="-122"/>
                <a:cs typeface="Carlito" pitchFamily="34" charset="-120"/>
              </a:rPr>
              <a:t>WHAT YOU WILL CREATE</a:t>
            </a:r>
            <a:endParaRPr lang="en-US" sz="800" dirty="0"/>
          </a:p>
        </p:txBody>
      </p:sp>
      <p:sp>
        <p:nvSpPr>
          <p:cNvPr id="11" name="Text 9"/>
          <p:cNvSpPr/>
          <p:nvPr/>
        </p:nvSpPr>
        <p:spPr>
          <a:xfrm>
            <a:off x="678656" y="2043782"/>
            <a:ext cx="4134780" cy="287759"/>
          </a:xfrm>
          <a:prstGeom prst="rect">
            <a:avLst/>
          </a:prstGeom>
          <a:noFill/>
          <a:ln/>
        </p:spPr>
        <p:txBody>
          <a:bodyPr wrap="square" lIns="0" tIns="0" rIns="0" bIns="0" rtlCol="0" anchor="t"/>
          <a:lstStyle/>
          <a:p>
            <a:pPr algn="l" indent="0" marL="0">
              <a:lnSpc>
                <a:spcPts val="1133"/>
              </a:lnSpc>
              <a:buNone/>
            </a:pPr>
            <a:r>
              <a:rPr lang="en-US" sz="800" dirty="0">
                <a:solidFill>
                  <a:srgbClr val="5A6472"/>
                </a:solidFill>
                <a:latin typeface="Carlito" pitchFamily="34" charset="0"/>
                <a:ea typeface="Carlito" pitchFamily="34" charset="-122"/>
                <a:cs typeface="Carlito" pitchFamily="34" charset="-120"/>
              </a:rPr>
              <a:t>Lifestyle product shots, event images and brand visuals that feel warm, local and premium — sized for Instagram, websites and adverts.</a:t>
            </a:r>
            <a:endParaRPr lang="en-US" sz="800" dirty="0"/>
          </a:p>
        </p:txBody>
      </p:sp>
      <p:sp>
        <p:nvSpPr>
          <p:cNvPr id="12" name="Text 10"/>
          <p:cNvSpPr/>
          <p:nvPr/>
        </p:nvSpPr>
        <p:spPr>
          <a:xfrm>
            <a:off x="517922" y="2570857"/>
            <a:ext cx="4456249" cy="2169021"/>
          </a:xfrm>
          <a:prstGeom prst="roundRect">
            <a:avLst>
              <a:gd name="adj" fmla="val 1757"/>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13" name="Text 11"/>
          <p:cNvSpPr/>
          <p:nvPr/>
        </p:nvSpPr>
        <p:spPr>
          <a:xfrm>
            <a:off x="678656" y="2703016"/>
            <a:ext cx="4134780" cy="120701"/>
          </a:xfrm>
          <a:prstGeom prst="rect">
            <a:avLst/>
          </a:prstGeom>
          <a:noFill/>
          <a:ln/>
        </p:spPr>
        <p:txBody>
          <a:bodyPr wrap="none" lIns="0" tIns="0" rIns="0" bIns="0" rtlCol="0" anchor="t"/>
          <a:lstStyle/>
          <a:p>
            <a:pPr algn="l" indent="0" marL="0">
              <a:buNone/>
            </a:pPr>
            <a:r>
              <a:rPr lang="en-US" sz="800" b="1" spc="90" kern="0" dirty="0">
                <a:solidFill>
                  <a:srgbClr val="8A6F2E"/>
                </a:solidFill>
                <a:latin typeface="Carlito" pitchFamily="34" charset="0"/>
                <a:ea typeface="Carlito" pitchFamily="34" charset="-122"/>
                <a:cs typeface="Carlito" pitchFamily="34" charset="-120"/>
              </a:rPr>
              <a:t>THE WORKFLOW</a:t>
            </a:r>
            <a:endParaRPr lang="en-US" sz="800" dirty="0"/>
          </a:p>
        </p:txBody>
      </p:sp>
      <p:sp>
        <p:nvSpPr>
          <p:cNvPr id="14" name="Text 12"/>
          <p:cNvSpPr/>
          <p:nvPr/>
        </p:nvSpPr>
        <p:spPr>
          <a:xfrm>
            <a:off x="678656" y="2881610"/>
            <a:ext cx="365760" cy="146304"/>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01</a:t>
            </a:r>
            <a:endParaRPr lang="en-US" sz="800" dirty="0"/>
          </a:p>
        </p:txBody>
      </p:sp>
      <p:sp>
        <p:nvSpPr>
          <p:cNvPr id="15" name="Text 13"/>
          <p:cNvSpPr/>
          <p:nvPr/>
        </p:nvSpPr>
        <p:spPr>
          <a:xfrm>
            <a:off x="992981" y="2881610"/>
            <a:ext cx="3930183" cy="159081"/>
          </a:xfrm>
          <a:prstGeom prst="rect">
            <a:avLst/>
          </a:prstGeom>
          <a:noFill/>
          <a:ln/>
        </p:spPr>
        <p:txBody>
          <a:bodyPr wrap="square" lIns="0" tIns="0" rIns="0" bIns="0" rtlCol="0" anchor="t"/>
          <a:lstStyle/>
          <a:p>
            <a:pPr algn="l" indent="0" marL="0">
              <a:lnSpc>
                <a:spcPts val="1142"/>
              </a:lnSpc>
              <a:buNone/>
            </a:pPr>
            <a:r>
              <a:rPr lang="en-US" sz="800" dirty="0">
                <a:solidFill>
                  <a:srgbClr val="0B1F3A"/>
                </a:solidFill>
                <a:latin typeface="Carlito" pitchFamily="34" charset="0"/>
                <a:ea typeface="Carlito" pitchFamily="34" charset="-122"/>
                <a:cs typeface="Carlito" pitchFamily="34" charset="-120"/>
              </a:rPr>
              <a:t>Read the client brief carefully</a:t>
            </a:r>
            <a:endParaRPr lang="en-US" sz="800" dirty="0"/>
          </a:p>
        </p:txBody>
      </p:sp>
      <p:sp>
        <p:nvSpPr>
          <p:cNvPr id="16" name="Text 14"/>
          <p:cNvSpPr/>
          <p:nvPr/>
        </p:nvSpPr>
        <p:spPr>
          <a:xfrm>
            <a:off x="678656" y="3098043"/>
            <a:ext cx="365760" cy="146304"/>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02</a:t>
            </a:r>
            <a:endParaRPr lang="en-US" sz="800" dirty="0"/>
          </a:p>
        </p:txBody>
      </p:sp>
      <p:sp>
        <p:nvSpPr>
          <p:cNvPr id="17" name="Text 15"/>
          <p:cNvSpPr/>
          <p:nvPr/>
        </p:nvSpPr>
        <p:spPr>
          <a:xfrm>
            <a:off x="992981" y="3098043"/>
            <a:ext cx="3820455" cy="159081"/>
          </a:xfrm>
          <a:prstGeom prst="rect">
            <a:avLst/>
          </a:prstGeom>
          <a:noFill/>
          <a:ln/>
        </p:spPr>
        <p:txBody>
          <a:bodyPr wrap="square" lIns="0" tIns="0" rIns="0" bIns="0" rtlCol="0" anchor="t"/>
          <a:lstStyle/>
          <a:p>
            <a:pPr algn="l" indent="0" marL="0">
              <a:lnSpc>
                <a:spcPts val="1142"/>
              </a:lnSpc>
              <a:buNone/>
            </a:pPr>
            <a:r>
              <a:rPr lang="en-US" sz="800" dirty="0">
                <a:solidFill>
                  <a:srgbClr val="0B1F3A"/>
                </a:solidFill>
                <a:latin typeface="Carlito" pitchFamily="34" charset="0"/>
                <a:ea typeface="Carlito" pitchFamily="34" charset="-122"/>
                <a:cs typeface="Carlito" pitchFamily="34" charset="-120"/>
              </a:rPr>
              <a:t>Write a clear AI prompt — Nigerian context, lighting, style</a:t>
            </a:r>
            <a:endParaRPr lang="en-US" sz="800" dirty="0"/>
          </a:p>
        </p:txBody>
      </p:sp>
      <p:sp>
        <p:nvSpPr>
          <p:cNvPr id="18" name="Text 16"/>
          <p:cNvSpPr/>
          <p:nvPr/>
        </p:nvSpPr>
        <p:spPr>
          <a:xfrm>
            <a:off x="678656" y="3314477"/>
            <a:ext cx="365760" cy="146304"/>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03</a:t>
            </a:r>
            <a:endParaRPr lang="en-US" sz="800" dirty="0"/>
          </a:p>
        </p:txBody>
      </p:sp>
      <p:sp>
        <p:nvSpPr>
          <p:cNvPr id="19" name="Text 17"/>
          <p:cNvSpPr/>
          <p:nvPr/>
        </p:nvSpPr>
        <p:spPr>
          <a:xfrm>
            <a:off x="992981" y="3314477"/>
            <a:ext cx="3930183" cy="159081"/>
          </a:xfrm>
          <a:prstGeom prst="rect">
            <a:avLst/>
          </a:prstGeom>
          <a:noFill/>
          <a:ln/>
        </p:spPr>
        <p:txBody>
          <a:bodyPr wrap="square" lIns="0" tIns="0" rIns="0" bIns="0" rtlCol="0" anchor="t"/>
          <a:lstStyle/>
          <a:p>
            <a:pPr algn="l" indent="0" marL="0">
              <a:lnSpc>
                <a:spcPts val="1142"/>
              </a:lnSpc>
              <a:buNone/>
            </a:pPr>
            <a:r>
              <a:rPr lang="en-US" sz="800" dirty="0">
                <a:solidFill>
                  <a:srgbClr val="0B1F3A"/>
                </a:solidFill>
                <a:latin typeface="Carlito" pitchFamily="34" charset="0"/>
                <a:ea typeface="Carlito" pitchFamily="34" charset="-122"/>
                <a:cs typeface="Carlito" pitchFamily="34" charset="-120"/>
              </a:rPr>
              <a:t>Generate images with GPT Image 2 and Gemini</a:t>
            </a:r>
            <a:endParaRPr lang="en-US" sz="800" dirty="0"/>
          </a:p>
        </p:txBody>
      </p:sp>
      <p:sp>
        <p:nvSpPr>
          <p:cNvPr id="20" name="Text 18"/>
          <p:cNvSpPr/>
          <p:nvPr/>
        </p:nvSpPr>
        <p:spPr>
          <a:xfrm>
            <a:off x="678656" y="3530910"/>
            <a:ext cx="365760" cy="146304"/>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04</a:t>
            </a:r>
            <a:endParaRPr lang="en-US" sz="800" dirty="0"/>
          </a:p>
        </p:txBody>
      </p:sp>
      <p:sp>
        <p:nvSpPr>
          <p:cNvPr id="21" name="Text 19"/>
          <p:cNvSpPr/>
          <p:nvPr/>
        </p:nvSpPr>
        <p:spPr>
          <a:xfrm>
            <a:off x="992981" y="3530910"/>
            <a:ext cx="3930183" cy="159081"/>
          </a:xfrm>
          <a:prstGeom prst="rect">
            <a:avLst/>
          </a:prstGeom>
          <a:noFill/>
          <a:ln/>
        </p:spPr>
        <p:txBody>
          <a:bodyPr wrap="square" lIns="0" tIns="0" rIns="0" bIns="0" rtlCol="0" anchor="t"/>
          <a:lstStyle/>
          <a:p>
            <a:pPr algn="l" indent="0" marL="0">
              <a:lnSpc>
                <a:spcPts val="1142"/>
              </a:lnSpc>
              <a:buNone/>
            </a:pPr>
            <a:r>
              <a:rPr lang="en-US" sz="800" dirty="0">
                <a:solidFill>
                  <a:srgbClr val="0B1F3A"/>
                </a:solidFill>
                <a:latin typeface="Carlito" pitchFamily="34" charset="0"/>
                <a:ea typeface="Carlito" pitchFamily="34" charset="-122"/>
                <a:cs typeface="Carlito" pitchFamily="34" charset="-120"/>
              </a:rPr>
              <a:t>Select and improve the best ones</a:t>
            </a:r>
            <a:endParaRPr lang="en-US" sz="800" dirty="0"/>
          </a:p>
        </p:txBody>
      </p:sp>
      <p:sp>
        <p:nvSpPr>
          <p:cNvPr id="22" name="Text 20"/>
          <p:cNvSpPr/>
          <p:nvPr/>
        </p:nvSpPr>
        <p:spPr>
          <a:xfrm>
            <a:off x="678656" y="3747343"/>
            <a:ext cx="365760" cy="146304"/>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05</a:t>
            </a:r>
            <a:endParaRPr lang="en-US" sz="800" dirty="0"/>
          </a:p>
        </p:txBody>
      </p:sp>
      <p:sp>
        <p:nvSpPr>
          <p:cNvPr id="23" name="Text 21"/>
          <p:cNvSpPr/>
          <p:nvPr/>
        </p:nvSpPr>
        <p:spPr>
          <a:xfrm>
            <a:off x="992981" y="3747343"/>
            <a:ext cx="3930183" cy="159081"/>
          </a:xfrm>
          <a:prstGeom prst="rect">
            <a:avLst/>
          </a:prstGeom>
          <a:noFill/>
          <a:ln/>
        </p:spPr>
        <p:txBody>
          <a:bodyPr wrap="square" lIns="0" tIns="0" rIns="0" bIns="0" rtlCol="0" anchor="t"/>
          <a:lstStyle/>
          <a:p>
            <a:pPr algn="l" indent="0" marL="0">
              <a:lnSpc>
                <a:spcPts val="1142"/>
              </a:lnSpc>
              <a:buNone/>
            </a:pPr>
            <a:r>
              <a:rPr lang="en-US" sz="800" dirty="0">
                <a:solidFill>
                  <a:srgbClr val="0B1F3A"/>
                </a:solidFill>
                <a:latin typeface="Carlito" pitchFamily="34" charset="0"/>
                <a:ea typeface="Carlito" pitchFamily="34" charset="-122"/>
                <a:cs typeface="Carlito" pitchFamily="34" charset="-120"/>
              </a:rPr>
              <a:t>Resize for Instagram and website</a:t>
            </a:r>
            <a:endParaRPr lang="en-US" sz="800" dirty="0"/>
          </a:p>
        </p:txBody>
      </p:sp>
      <p:sp>
        <p:nvSpPr>
          <p:cNvPr id="24" name="Text 22"/>
          <p:cNvSpPr/>
          <p:nvPr/>
        </p:nvSpPr>
        <p:spPr>
          <a:xfrm>
            <a:off x="5106330" y="1772320"/>
            <a:ext cx="3651796" cy="1719858"/>
          </a:xfrm>
          <a:prstGeom prst="roundRect">
            <a:avLst>
              <a:gd name="adj" fmla="val 2215"/>
            </a:avLst>
          </a:prstGeom>
          <a:solidFill>
            <a:srgbClr val="0B1F3A"/>
          </a:solidFill>
          <a:ln/>
        </p:spPr>
        <p:txBody>
          <a:bodyPr wrap="square" rtlCol="0" anchor="ctr"/>
          <a:lstStyle/>
          <a:p>
            <a:pPr indent="0" marL="0">
              <a:buNone/>
            </a:pPr>
            <a:endParaRPr lang="en-US" dirty="0"/>
          </a:p>
        </p:txBody>
      </p:sp>
      <p:sp>
        <p:nvSpPr>
          <p:cNvPr id="25" name="Text 23"/>
          <p:cNvSpPr/>
          <p:nvPr/>
        </p:nvSpPr>
        <p:spPr>
          <a:xfrm>
            <a:off x="5306355" y="1943770"/>
            <a:ext cx="3361474" cy="108299"/>
          </a:xfrm>
          <a:prstGeom prst="rect">
            <a:avLst/>
          </a:prstGeom>
          <a:noFill/>
          <a:ln/>
        </p:spPr>
        <p:txBody>
          <a:bodyPr wrap="square" lIns="0" tIns="0" rIns="0" bIns="0" rtlCol="0" anchor="t">
            <a:normAutofit/>
          </a:bodyPr>
          <a:lstStyle/>
          <a:p>
            <a:pPr algn="l" indent="0" marL="0">
              <a:buNone/>
            </a:pPr>
            <a:r>
              <a:rPr lang="en-US" sz="800" b="1" spc="101" kern="0" dirty="0">
                <a:solidFill>
                  <a:srgbClr val="C9A24B"/>
                </a:solidFill>
                <a:latin typeface="Carlito" pitchFamily="34" charset="0"/>
                <a:ea typeface="Carlito" pitchFamily="34" charset="-122"/>
                <a:cs typeface="Carlito" pitchFamily="34" charset="-120"/>
              </a:rPr>
              <a:t>JOB SIMULATION · REAL CLIENT BRIEF</a:t>
            </a:r>
            <a:endParaRPr lang="en-US" sz="800" dirty="0"/>
          </a:p>
        </p:txBody>
      </p:sp>
      <p:sp>
        <p:nvSpPr>
          <p:cNvPr id="26" name="Text 24"/>
          <p:cNvSpPr/>
          <p:nvPr/>
        </p:nvSpPr>
        <p:spPr>
          <a:xfrm>
            <a:off x="5306355" y="2079501"/>
            <a:ext cx="3251746" cy="186881"/>
          </a:xfrm>
          <a:prstGeom prst="rect">
            <a:avLst/>
          </a:prstGeom>
          <a:noFill/>
          <a:ln/>
        </p:spPr>
        <p:txBody>
          <a:bodyPr wrap="none" lIns="0" tIns="0" rIns="0" bIns="0" rtlCol="0" anchor="t">
            <a:normAutofit/>
          </a:bodyPr>
          <a:lstStyle/>
          <a:p>
            <a:pPr algn="l" indent="0" marL="0">
              <a:buNone/>
            </a:pPr>
            <a:r>
              <a:rPr lang="en-US" sz="1238" b="1" dirty="0">
                <a:solidFill>
                  <a:srgbClr val="FAF7F2"/>
                </a:solidFill>
                <a:latin typeface="Tinos" pitchFamily="34" charset="0"/>
                <a:ea typeface="Tinos" pitchFamily="34" charset="-122"/>
                <a:cs typeface="Tinos" pitchFamily="34" charset="-120"/>
              </a:rPr>
              <a:t>FreshMart Nigeria</a:t>
            </a:r>
            <a:endParaRPr lang="en-US" sz="1238" dirty="0"/>
          </a:p>
        </p:txBody>
      </p:sp>
      <p:sp>
        <p:nvSpPr>
          <p:cNvPr id="27" name="Text 25"/>
          <p:cNvSpPr/>
          <p:nvPr/>
        </p:nvSpPr>
        <p:spPr>
          <a:xfrm>
            <a:off x="5306355" y="2293813"/>
            <a:ext cx="3251746" cy="128016"/>
          </a:xfrm>
          <a:prstGeom prst="rect">
            <a:avLst/>
          </a:prstGeom>
          <a:noFill/>
          <a:ln/>
        </p:spPr>
        <p:txBody>
          <a:bodyPr wrap="square" lIns="0" tIns="0" rIns="0" bIns="0" rtlCol="0" anchor="t"/>
          <a:lstStyle/>
          <a:p>
            <a:pPr algn="l" indent="0" marL="0">
              <a:buNone/>
            </a:pPr>
            <a:r>
              <a:rPr lang="en-US" sz="800" dirty="0">
                <a:solidFill>
                  <a:srgbClr val="FAF7F2">
                    <a:alpha val="70000"/>
                  </a:srgbClr>
                </a:solidFill>
                <a:latin typeface="Carlito" pitchFamily="34" charset="0"/>
                <a:ea typeface="Carlito" pitchFamily="34" charset="-122"/>
                <a:cs typeface="Carlito" pitchFamily="34" charset="-120"/>
              </a:rPr>
              <a:t>Lagos-based supermarket chain · Ikeja, Lekki &amp; Abuja</a:t>
            </a:r>
            <a:endParaRPr lang="en-US" sz="800" dirty="0"/>
          </a:p>
        </p:txBody>
      </p:sp>
      <p:sp>
        <p:nvSpPr>
          <p:cNvPr id="28" name="Shape 26"/>
          <p:cNvSpPr/>
          <p:nvPr/>
        </p:nvSpPr>
        <p:spPr>
          <a:xfrm>
            <a:off x="5313499" y="2479551"/>
            <a:ext cx="0" cy="619720"/>
          </a:xfrm>
          <a:prstGeom prst="line">
            <a:avLst/>
          </a:prstGeom>
          <a:noFill/>
          <a:ln w="14288">
            <a:solidFill>
              <a:srgbClr val="C9A24B"/>
            </a:solidFill>
            <a:prstDash val="solid"/>
          </a:ln>
        </p:spPr>
      </p:sp>
      <p:sp>
        <p:nvSpPr>
          <p:cNvPr id="29" name="Text 27"/>
          <p:cNvSpPr/>
          <p:nvPr/>
        </p:nvSpPr>
        <p:spPr>
          <a:xfrm>
            <a:off x="5306355" y="2479551"/>
            <a:ext cx="3251746" cy="663726"/>
          </a:xfrm>
          <a:prstGeom prst="rect">
            <a:avLst/>
          </a:prstGeom>
          <a:noFill/>
          <a:ln/>
        </p:spPr>
        <p:txBody>
          <a:bodyPr wrap="square" lIns="85725" tIns="0" rIns="0" bIns="0" rtlCol="0" anchor="t">
            <a:normAutofit/>
          </a:bodyPr>
          <a:lstStyle/>
          <a:p>
            <a:pPr algn="l" indent="0" marL="0">
              <a:lnSpc>
                <a:spcPts val="1221"/>
              </a:lnSpc>
              <a:buNone/>
            </a:pPr>
            <a:r>
              <a:rPr lang="en-US" sz="800" i="1" dirty="0">
                <a:solidFill>
                  <a:srgbClr val="FAF7F2">
                    <a:alpha val="92000"/>
                  </a:srgbClr>
                </a:solidFill>
                <a:latin typeface="Tinos" pitchFamily="34" charset="0"/>
                <a:ea typeface="Tinos" pitchFamily="34" charset="-122"/>
                <a:cs typeface="Tinos" pitchFamily="34" charset="-120"/>
              </a:rPr>
              <a:t>We are launching a new Farm Fresh Sundays campaign. Create 8 lifestyle images showing young Nigerian families shopping and cooking with our fresh vegetables and fruits. Images must feel warm, local and premium. Deliver in Instagram square size and website banner size.</a:t>
            </a:r>
            <a:endParaRPr lang="en-US" sz="800" dirty="0"/>
          </a:p>
        </p:txBody>
      </p:sp>
      <p:sp>
        <p:nvSpPr>
          <p:cNvPr id="30" name="Text 28"/>
          <p:cNvSpPr/>
          <p:nvPr/>
        </p:nvSpPr>
        <p:spPr>
          <a:xfrm>
            <a:off x="5306355" y="3161708"/>
            <a:ext cx="800323" cy="168021"/>
          </a:xfrm>
          <a:prstGeom prst="roundRect">
            <a:avLst>
              <a:gd name="adj" fmla="val 566893"/>
            </a:avLst>
          </a:prstGeom>
          <a:noFill/>
          <a:ln w="7144">
            <a:solidFill>
              <a:srgbClr val="C9A24B"/>
            </a:solidFill>
            <a:prstDash val="solid"/>
          </a:ln>
        </p:spPr>
        <p:txBody>
          <a:bodyPr wrap="square" rtlCol="0" anchor="ctr"/>
          <a:lstStyle/>
          <a:p>
            <a:pPr indent="0" marL="0">
              <a:buNone/>
            </a:pPr>
            <a:endParaRPr lang="en-US" dirty="0"/>
          </a:p>
        </p:txBody>
      </p:sp>
      <p:sp>
        <p:nvSpPr>
          <p:cNvPr id="31" name="Text 29"/>
          <p:cNvSpPr/>
          <p:nvPr/>
        </p:nvSpPr>
        <p:spPr>
          <a:xfrm>
            <a:off x="5306355" y="3170709"/>
            <a:ext cx="800323" cy="150019"/>
          </a:xfrm>
          <a:prstGeom prst="rect">
            <a:avLst/>
          </a:prstGeom>
          <a:noFill/>
          <a:ln/>
        </p:spPr>
        <p:txBody>
          <a:bodyPr wrap="none" lIns="0" tIns="0" rIns="0" bIns="0" rtlCol="0" anchor="ctr"/>
          <a:lstStyle/>
          <a:p>
            <a:pPr algn="ctr" indent="0" marL="0">
              <a:buNone/>
            </a:pPr>
            <a:r>
              <a:rPr lang="en-US" sz="800" spc="23" kern="0" dirty="0">
                <a:solidFill>
                  <a:srgbClr val="E7CD87"/>
                </a:solidFill>
                <a:latin typeface="Liberation Sans Narrow" pitchFamily="34" charset="0"/>
                <a:ea typeface="Liberation Sans Narrow" pitchFamily="34" charset="-122"/>
                <a:cs typeface="Liberation Sans Narrow" pitchFamily="34" charset="-120"/>
              </a:rPr>
              <a:t>8 lifestyle images</a:t>
            </a:r>
            <a:endParaRPr lang="en-US" sz="800" dirty="0"/>
          </a:p>
        </p:txBody>
      </p:sp>
      <p:sp>
        <p:nvSpPr>
          <p:cNvPr id="32" name="Text 30"/>
          <p:cNvSpPr/>
          <p:nvPr/>
        </p:nvSpPr>
        <p:spPr>
          <a:xfrm>
            <a:off x="6149541" y="3161708"/>
            <a:ext cx="646956" cy="168021"/>
          </a:xfrm>
          <a:prstGeom prst="roundRect">
            <a:avLst>
              <a:gd name="adj" fmla="val 566893"/>
            </a:avLst>
          </a:prstGeom>
          <a:noFill/>
          <a:ln w="7144">
            <a:solidFill>
              <a:srgbClr val="C9A24B"/>
            </a:solidFill>
            <a:prstDash val="solid"/>
          </a:ln>
        </p:spPr>
        <p:txBody>
          <a:bodyPr wrap="square" rtlCol="0" anchor="ctr"/>
          <a:lstStyle/>
          <a:p>
            <a:pPr indent="0" marL="0">
              <a:buNone/>
            </a:pPr>
            <a:endParaRPr lang="en-US" dirty="0"/>
          </a:p>
        </p:txBody>
      </p:sp>
      <p:sp>
        <p:nvSpPr>
          <p:cNvPr id="33" name="Text 31"/>
          <p:cNvSpPr/>
          <p:nvPr/>
        </p:nvSpPr>
        <p:spPr>
          <a:xfrm>
            <a:off x="6059009" y="3170709"/>
            <a:ext cx="828020" cy="150019"/>
          </a:xfrm>
          <a:prstGeom prst="rect">
            <a:avLst/>
          </a:prstGeom>
          <a:noFill/>
          <a:ln/>
        </p:spPr>
        <p:txBody>
          <a:bodyPr wrap="none" lIns="0" tIns="0" rIns="0" bIns="0" rtlCol="0" anchor="ctr"/>
          <a:lstStyle/>
          <a:p>
            <a:pPr algn="ctr" indent="0" marL="0">
              <a:buNone/>
            </a:pPr>
            <a:r>
              <a:rPr lang="en-US" sz="800" spc="23" kern="0" dirty="0">
                <a:solidFill>
                  <a:srgbClr val="E7CD87"/>
                </a:solidFill>
                <a:latin typeface="Liberation Sans Narrow" pitchFamily="34" charset="0"/>
                <a:ea typeface="Liberation Sans Narrow" pitchFamily="34" charset="-122"/>
                <a:cs typeface="Liberation Sans Narrow" pitchFamily="34" charset="-120"/>
              </a:rPr>
              <a:t>IG square 1:1</a:t>
            </a:r>
            <a:endParaRPr lang="en-US" sz="800" dirty="0"/>
          </a:p>
        </p:txBody>
      </p:sp>
      <p:sp>
        <p:nvSpPr>
          <p:cNvPr id="34" name="Text 32"/>
          <p:cNvSpPr/>
          <p:nvPr/>
        </p:nvSpPr>
        <p:spPr>
          <a:xfrm>
            <a:off x="6839359" y="3161708"/>
            <a:ext cx="727881" cy="168021"/>
          </a:xfrm>
          <a:prstGeom prst="roundRect">
            <a:avLst>
              <a:gd name="adj" fmla="val 566893"/>
            </a:avLst>
          </a:prstGeom>
          <a:noFill/>
          <a:ln w="7144">
            <a:solidFill>
              <a:srgbClr val="C9A24B"/>
            </a:solidFill>
            <a:prstDash val="solid"/>
          </a:ln>
        </p:spPr>
        <p:txBody>
          <a:bodyPr wrap="square" rtlCol="0" anchor="ctr"/>
          <a:lstStyle/>
          <a:p>
            <a:pPr indent="0" marL="0">
              <a:buNone/>
            </a:pPr>
            <a:endParaRPr lang="en-US" dirty="0"/>
          </a:p>
        </p:txBody>
      </p:sp>
      <p:sp>
        <p:nvSpPr>
          <p:cNvPr id="35" name="Text 33"/>
          <p:cNvSpPr/>
          <p:nvPr/>
        </p:nvSpPr>
        <p:spPr>
          <a:xfrm>
            <a:off x="6839359" y="3170709"/>
            <a:ext cx="727881" cy="150019"/>
          </a:xfrm>
          <a:prstGeom prst="rect">
            <a:avLst/>
          </a:prstGeom>
          <a:noFill/>
          <a:ln/>
        </p:spPr>
        <p:txBody>
          <a:bodyPr wrap="none" lIns="0" tIns="0" rIns="0" bIns="0" rtlCol="0" anchor="ctr"/>
          <a:lstStyle/>
          <a:p>
            <a:pPr algn="ctr" indent="0" marL="0">
              <a:buNone/>
            </a:pPr>
            <a:r>
              <a:rPr lang="en-US" sz="800" spc="23" kern="0" dirty="0">
                <a:solidFill>
                  <a:srgbClr val="E7CD87"/>
                </a:solidFill>
                <a:latin typeface="Carlito" pitchFamily="34" charset="0"/>
                <a:ea typeface="Carlito" pitchFamily="34" charset="-122"/>
                <a:cs typeface="Carlito" pitchFamily="34" charset="-120"/>
              </a:rPr>
              <a:t>Website banner</a:t>
            </a:r>
            <a:endParaRPr lang="en-US" sz="800" dirty="0"/>
          </a:p>
        </p:txBody>
      </p:sp>
      <p:sp>
        <p:nvSpPr>
          <p:cNvPr id="36" name="Text 34"/>
          <p:cNvSpPr/>
          <p:nvPr/>
        </p:nvSpPr>
        <p:spPr>
          <a:xfrm>
            <a:off x="5109902" y="3595762"/>
            <a:ext cx="3644652" cy="687809"/>
          </a:xfrm>
          <a:prstGeom prst="roundRect">
            <a:avLst>
              <a:gd name="adj" fmla="val 5539"/>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37" name="Text 35"/>
          <p:cNvSpPr/>
          <p:nvPr/>
        </p:nvSpPr>
        <p:spPr>
          <a:xfrm>
            <a:off x="5270636" y="3727921"/>
            <a:ext cx="3323183" cy="108299"/>
          </a:xfrm>
          <a:prstGeom prst="rect">
            <a:avLst/>
          </a:prstGeom>
          <a:noFill/>
          <a:ln/>
        </p:spPr>
        <p:txBody>
          <a:bodyPr wrap="none" lIns="0" tIns="0" rIns="0" bIns="0" rtlCol="0" anchor="t">
            <a:normAutofit/>
          </a:bodyPr>
          <a:lstStyle/>
          <a:p>
            <a:pPr algn="l" indent="0" marL="0">
              <a:buNone/>
            </a:pPr>
            <a:r>
              <a:rPr lang="en-US" sz="800" b="1" spc="90" kern="0" dirty="0">
                <a:solidFill>
                  <a:srgbClr val="8A6F2E"/>
                </a:solidFill>
                <a:latin typeface="Carlito" pitchFamily="34" charset="0"/>
                <a:ea typeface="Carlito" pitchFamily="34" charset="-122"/>
                <a:cs typeface="Carlito" pitchFamily="34" charset="-120"/>
              </a:rPr>
              <a:t>PORTFOLIO DELIVERABLE</a:t>
            </a:r>
            <a:endParaRPr lang="en-US" sz="800" dirty="0"/>
          </a:p>
        </p:txBody>
      </p:sp>
      <p:sp>
        <p:nvSpPr>
          <p:cNvPr id="38" name="Text 36"/>
          <p:cNvSpPr/>
          <p:nvPr/>
        </p:nvSpPr>
        <p:spPr>
          <a:xfrm>
            <a:off x="5270636" y="3863653"/>
            <a:ext cx="3323183" cy="287759"/>
          </a:xfrm>
          <a:prstGeom prst="rect">
            <a:avLst/>
          </a:prstGeom>
          <a:noFill/>
          <a:ln/>
        </p:spPr>
        <p:txBody>
          <a:bodyPr wrap="square" lIns="0" tIns="0" rIns="0" bIns="0" rtlCol="0" anchor="t"/>
          <a:lstStyle/>
          <a:p>
            <a:pPr algn="l" indent="0" marL="0">
              <a:lnSpc>
                <a:spcPts val="1133"/>
              </a:lnSpc>
              <a:buNone/>
            </a:pPr>
            <a:r>
              <a:rPr lang="en-US" sz="800" dirty="0">
                <a:solidFill>
                  <a:srgbClr val="5A6472"/>
                </a:solidFill>
                <a:latin typeface="Carlito" pitchFamily="34" charset="0"/>
                <a:ea typeface="Carlito" pitchFamily="34" charset="-122"/>
                <a:cs typeface="Carlito" pitchFamily="34" charset="-120"/>
              </a:rPr>
              <a:t>A set of 8 branded campaign images, delivered in Instagram and website sizes — ready to drop straight into a portfolio.</a:t>
            </a:r>
            <a:endParaRPr lang="en-US" sz="800" dirty="0"/>
          </a:p>
        </p:txBody>
      </p:sp>
      <p:sp>
        <p:nvSpPr>
          <p:cNvPr id="39" name="Text 37"/>
          <p:cNvSpPr/>
          <p:nvPr/>
        </p:nvSpPr>
        <p:spPr>
          <a:xfrm>
            <a:off x="514350" y="4864894"/>
            <a:ext cx="2512219" cy="120701"/>
          </a:xfrm>
          <a:prstGeom prst="rect">
            <a:avLst/>
          </a:prstGeom>
          <a:noFill/>
          <a:ln/>
        </p:spPr>
        <p:txBody>
          <a:bodyPr wrap="square" lIns="0" tIns="0" rIns="0" bIns="0" rtlCol="0" anchor="t"/>
          <a:lstStyle/>
          <a:p>
            <a:pPr algn="l" indent="0" marL="0">
              <a:buNone/>
            </a:pPr>
            <a:r>
              <a:rPr lang="en-US" sz="600" spc="84" kern="0" dirty="0">
                <a:solidFill>
                  <a:srgbClr val="5A6472"/>
                </a:solidFill>
                <a:latin typeface="Carlito" pitchFamily="34" charset="0"/>
                <a:ea typeface="Carlito" pitchFamily="34" charset="-122"/>
                <a:cs typeface="Carlito" pitchFamily="34" charset="-120"/>
              </a:rPr>
              <a:t>DARA INITIATIVE TECH · AI CREATIVES TRAINING</a:t>
            </a:r>
            <a:endParaRPr lang="en-US" sz="600" dirty="0"/>
          </a:p>
        </p:txBody>
      </p:sp>
      <p:sp>
        <p:nvSpPr>
          <p:cNvPr id="40" name="Text 38"/>
          <p:cNvSpPr/>
          <p:nvPr/>
        </p:nvSpPr>
        <p:spPr>
          <a:xfrm>
            <a:off x="8770739" y="4857750"/>
            <a:ext cx="185738" cy="119703"/>
          </a:xfrm>
          <a:prstGeom prst="rect">
            <a:avLst/>
          </a:prstGeom>
          <a:noFill/>
          <a:ln/>
        </p:spPr>
        <p:txBody>
          <a:bodyPr wrap="none" lIns="0" tIns="0" rIns="0" bIns="0" rtlCol="0" anchor="t"/>
          <a:lstStyle/>
          <a:p>
            <a:pPr algn="l" indent="0" marL="0">
              <a:buNone/>
            </a:pPr>
            <a:r>
              <a:rPr lang="en-US" sz="800" spc="113" kern="0" dirty="0">
                <a:solidFill>
                  <a:srgbClr val="5A6472"/>
                </a:solidFill>
                <a:latin typeface="Liberation Sans Narrow" pitchFamily="34" charset="0"/>
                <a:ea typeface="Liberation Sans Narrow" pitchFamily="34" charset="-122"/>
                <a:cs typeface="Liberation Sans Narrow" pitchFamily="34" charset="-120"/>
              </a:rPr>
              <a:t>04</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7F2"/>
        </a:solidFill>
      </p:bgPr>
    </p:bg>
    <p:spTree>
      <p:nvGrpSpPr>
        <p:cNvPr id="1" name=""/>
        <p:cNvGrpSpPr/>
        <p:nvPr/>
      </p:nvGrpSpPr>
      <p:grpSpPr>
        <a:xfrm>
          <a:off x="0" y="0"/>
          <a:ext cx="0" cy="0"/>
          <a:chOff x="0" y="0"/>
          <a:chExt cx="0" cy="0"/>
        </a:xfrm>
      </p:grpSpPr>
      <p:sp>
        <p:nvSpPr>
          <p:cNvPr id="2" name="Text 0"/>
          <p:cNvSpPr/>
          <p:nvPr/>
        </p:nvSpPr>
        <p:spPr>
          <a:xfrm>
            <a:off x="514350" y="421481"/>
            <a:ext cx="42863" cy="42863"/>
          </a:xfrm>
          <a:prstGeom prst="roundRect">
            <a:avLst>
              <a:gd name="adj" fmla="val 66666"/>
            </a:avLst>
          </a:prstGeom>
          <a:solidFill>
            <a:srgbClr val="C9A24B"/>
          </a:solidFill>
          <a:ln/>
        </p:spPr>
        <p:txBody>
          <a:bodyPr wrap="square" rtlCol="0" anchor="ctr"/>
          <a:lstStyle/>
          <a:p>
            <a:pPr indent="0" marL="0">
              <a:buNone/>
            </a:pPr>
            <a:endParaRPr lang="en-US" dirty="0"/>
          </a:p>
        </p:txBody>
      </p:sp>
      <p:sp>
        <p:nvSpPr>
          <p:cNvPr id="3" name="Text 1"/>
          <p:cNvSpPr/>
          <p:nvPr/>
        </p:nvSpPr>
        <p:spPr>
          <a:xfrm>
            <a:off x="514350" y="400050"/>
            <a:ext cx="1148531" cy="119703"/>
          </a:xfrm>
          <a:prstGeom prst="rect">
            <a:avLst/>
          </a:prstGeom>
          <a:noFill/>
          <a:ln/>
        </p:spPr>
        <p:txBody>
          <a:bodyPr wrap="none" lIns="0" tIns="0" rIns="0" bIns="0" rtlCol="0" anchor="t"/>
          <a:lstStyle/>
          <a:p>
            <a:pPr algn="l" indent="0" marL="0">
              <a:buNone/>
            </a:pPr>
            <a:r>
              <a:rPr lang="en-US" sz="800" b="1" spc="135" kern="0" dirty="0">
                <a:solidFill>
                  <a:srgbClr val="8A6F2E"/>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4" name="Text 2"/>
          <p:cNvSpPr/>
          <p:nvPr/>
        </p:nvSpPr>
        <p:spPr>
          <a:xfrm>
            <a:off x="1347043" y="439341"/>
            <a:ext cx="4964237" cy="7144"/>
          </a:xfrm>
          <a:prstGeom prst="rect">
            <a:avLst/>
          </a:prstGeom>
          <a:solidFill>
            <a:srgbClr val="E8DEC8"/>
          </a:solidFill>
          <a:ln/>
        </p:spPr>
        <p:txBody>
          <a:bodyPr wrap="square" rtlCol="0" anchor="ctr"/>
          <a:lstStyle/>
          <a:p>
            <a:pPr indent="0" marL="0">
              <a:buNone/>
            </a:pPr>
            <a:endParaRPr lang="en-US" dirty="0"/>
          </a:p>
        </p:txBody>
      </p:sp>
      <p:sp>
        <p:nvSpPr>
          <p:cNvPr id="5" name="Text 3"/>
          <p:cNvSpPr/>
          <p:nvPr/>
        </p:nvSpPr>
        <p:spPr>
          <a:xfrm>
            <a:off x="6425580" y="403622"/>
            <a:ext cx="2527655" cy="120701"/>
          </a:xfrm>
          <a:prstGeom prst="rect">
            <a:avLst/>
          </a:prstGeom>
          <a:noFill/>
          <a:ln/>
        </p:spPr>
        <p:txBody>
          <a:bodyPr wrap="square" lIns="0" tIns="0" rIns="0" bIns="0" rtlCol="0" anchor="t"/>
          <a:lstStyle/>
          <a:p>
            <a:pPr algn="l" indent="0" marL="0">
              <a:buNone/>
            </a:pPr>
            <a:r>
              <a:rPr lang="en-US" sz="800" b="1" spc="90" kern="0" dirty="0">
                <a:solidFill>
                  <a:srgbClr val="5A6472"/>
                </a:solidFill>
                <a:latin typeface="Carlito" pitchFamily="34" charset="0"/>
                <a:ea typeface="Carlito" pitchFamily="34" charset="-122"/>
                <a:cs typeface="Carlito" pitchFamily="34" charset="-120"/>
              </a:rPr>
              <a:t>EVENTS · PROMOTIONS · CHURCH PROGRAMMES</a:t>
            </a:r>
            <a:endParaRPr lang="en-US" sz="800" dirty="0"/>
          </a:p>
        </p:txBody>
      </p:sp>
      <p:sp>
        <p:nvSpPr>
          <p:cNvPr id="6" name="Text 4"/>
          <p:cNvSpPr/>
          <p:nvPr/>
        </p:nvSpPr>
        <p:spPr>
          <a:xfrm>
            <a:off x="468569" y="571500"/>
            <a:ext cx="1243493" cy="629516"/>
          </a:xfrm>
          <a:prstGeom prst="rect">
            <a:avLst/>
          </a:prstGeom>
          <a:noFill/>
          <a:ln/>
        </p:spPr>
        <p:txBody>
          <a:bodyPr wrap="none" lIns="0" tIns="0" rIns="0" bIns="0" rtlCol="0" anchor="t"/>
          <a:lstStyle/>
          <a:p>
            <a:pPr algn="l" indent="0" marL="0">
              <a:lnSpc>
                <a:spcPts val="4590"/>
              </a:lnSpc>
              <a:buNone/>
            </a:pPr>
            <a:r>
              <a:rPr lang="en-US" sz="5400" b="1" spc="-169" kern="0" dirty="0">
                <a:solidFill>
                  <a:srgbClr val="C9A24B"/>
                </a:solidFill>
                <a:latin typeface="Liberation Sans Narrow" pitchFamily="34" charset="0"/>
                <a:ea typeface="Liberation Sans Narrow" pitchFamily="34" charset="-122"/>
                <a:cs typeface="Liberation Sans Narrow" pitchFamily="34" charset="-120"/>
              </a:rPr>
              <a:t>02</a:t>
            </a:r>
            <a:endParaRPr lang="en-US" sz="5400" dirty="0"/>
          </a:p>
        </p:txBody>
      </p:sp>
      <p:sp>
        <p:nvSpPr>
          <p:cNvPr id="7" name="Text 5"/>
          <p:cNvSpPr/>
          <p:nvPr/>
        </p:nvSpPr>
        <p:spPr>
          <a:xfrm>
            <a:off x="1420044" y="683679"/>
            <a:ext cx="4824811" cy="91440"/>
          </a:xfrm>
          <a:prstGeom prst="rect">
            <a:avLst/>
          </a:prstGeom>
          <a:noFill/>
          <a:ln/>
        </p:spPr>
        <p:txBody>
          <a:bodyPr wrap="none" lIns="0" tIns="0" rIns="0" bIns="0" rtlCol="0" anchor="t">
            <a:normAutofit/>
          </a:bodyPr>
          <a:lstStyle/>
          <a:p>
            <a:pPr algn="l" indent="0" marL="0">
              <a:buNone/>
            </a:pPr>
            <a:r>
              <a:rPr lang="en-US" sz="800" b="1" spc="135" kern="0" dirty="0">
                <a:solidFill>
                  <a:srgbClr val="5A647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8" name="Text 6"/>
          <p:cNvSpPr/>
          <p:nvPr/>
        </p:nvSpPr>
        <p:spPr>
          <a:xfrm>
            <a:off x="1420044" y="797979"/>
            <a:ext cx="3663360" cy="307766"/>
          </a:xfrm>
          <a:prstGeom prst="rect">
            <a:avLst/>
          </a:prstGeom>
          <a:noFill/>
          <a:ln/>
        </p:spPr>
        <p:txBody>
          <a:bodyPr wrap="square" lIns="0" tIns="0" rIns="0" bIns="0" rtlCol="0" anchor="t"/>
          <a:lstStyle/>
          <a:p>
            <a:pPr algn="l" indent="0" marL="0">
              <a:lnSpc>
                <a:spcPts val="2244"/>
              </a:lnSpc>
              <a:buNone/>
            </a:pPr>
            <a:r>
              <a:rPr lang="en-US" sz="2138" b="1" spc="-45" kern="0" dirty="0">
                <a:solidFill>
                  <a:srgbClr val="0B1F3A"/>
                </a:solidFill>
                <a:latin typeface="Tinos" pitchFamily="34" charset="0"/>
                <a:ea typeface="Tinos" pitchFamily="34" charset="-122"/>
                <a:cs typeface="Tinos" pitchFamily="34" charset="-120"/>
              </a:rPr>
              <a:t>Flyer &amp; Poster Design with AI</a:t>
            </a:r>
            <a:endParaRPr lang="en-US" sz="2138" dirty="0"/>
          </a:p>
        </p:txBody>
      </p:sp>
      <p:sp>
        <p:nvSpPr>
          <p:cNvPr id="9" name="Text 7"/>
          <p:cNvSpPr/>
          <p:nvPr/>
        </p:nvSpPr>
        <p:spPr>
          <a:xfrm>
            <a:off x="514350" y="1282973"/>
            <a:ext cx="7715250" cy="358759"/>
          </a:xfrm>
          <a:prstGeom prst="rect">
            <a:avLst/>
          </a:prstGeom>
          <a:noFill/>
          <a:ln/>
        </p:spPr>
        <p:txBody>
          <a:bodyPr wrap="square" lIns="0" tIns="0" rIns="0" bIns="0" rtlCol="0" anchor="t"/>
          <a:lstStyle/>
          <a:p>
            <a:pPr algn="l" indent="0" marL="0">
              <a:lnSpc>
                <a:spcPts val="1308"/>
              </a:lnSpc>
              <a:buNone/>
            </a:pPr>
            <a:r>
              <a:rPr lang="en-US" sz="844" dirty="0">
                <a:solidFill>
                  <a:srgbClr val="0B1F3A"/>
                </a:solidFill>
                <a:latin typeface="Carlito" pitchFamily="34" charset="0"/>
                <a:ea typeface="Carlito" pitchFamily="34" charset="-122"/>
                <a:cs typeface="Carlito" pitchFamily="34" charset="-120"/>
              </a:rPr>
              <a:t>Events, promotions and church programmes still depend heavily on well-designed flyers shared on WhatsApp and Instagram. </a:t>
            </a:r>
            <a:pPr algn="l" indent="0" marL="0">
              <a:lnSpc>
                <a:spcPts val="1308"/>
              </a:lnSpc>
              <a:buNone/>
            </a:pPr>
            <a:r>
              <a:rPr lang="en-US" sz="844" b="1" dirty="0">
                <a:solidFill>
                  <a:srgbClr val="0B1F3A"/>
                </a:solidFill>
                <a:latin typeface="Carlito" pitchFamily="34" charset="0"/>
                <a:ea typeface="Carlito" pitchFamily="34" charset="-122"/>
                <a:cs typeface="Carlito" pitchFamily="34" charset="-120"/>
              </a:rPr>
              <a:t>Someone has to design them — and that someone gets paid.</a:t>
            </a:r>
            <a:endParaRPr lang="en-US" sz="844" dirty="0"/>
          </a:p>
        </p:txBody>
      </p:sp>
      <p:sp>
        <p:nvSpPr>
          <p:cNvPr id="10" name="Text 8"/>
          <p:cNvSpPr/>
          <p:nvPr/>
        </p:nvSpPr>
        <p:spPr>
          <a:xfrm>
            <a:off x="517922" y="1775892"/>
            <a:ext cx="4456249" cy="657225"/>
          </a:xfrm>
          <a:prstGeom prst="roundRect">
            <a:avLst>
              <a:gd name="adj" fmla="val 5797"/>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11" name="Text 9"/>
          <p:cNvSpPr/>
          <p:nvPr/>
        </p:nvSpPr>
        <p:spPr>
          <a:xfrm>
            <a:off x="678656" y="1893763"/>
            <a:ext cx="4134780" cy="94012"/>
          </a:xfrm>
          <a:prstGeom prst="rect">
            <a:avLst/>
          </a:prstGeom>
          <a:noFill/>
          <a:ln/>
        </p:spPr>
        <p:txBody>
          <a:bodyPr wrap="none" lIns="0" tIns="0" rIns="0" bIns="0" rtlCol="0" anchor="t">
            <a:normAutofit/>
          </a:bodyPr>
          <a:lstStyle/>
          <a:p>
            <a:pPr algn="l" indent="0" marL="0">
              <a:buNone/>
            </a:pPr>
            <a:r>
              <a:rPr lang="en-US" sz="800" b="1" spc="90" kern="0" dirty="0">
                <a:solidFill>
                  <a:srgbClr val="8A6F2E"/>
                </a:solidFill>
                <a:latin typeface="Carlito" pitchFamily="34" charset="0"/>
                <a:ea typeface="Carlito" pitchFamily="34" charset="-122"/>
                <a:cs typeface="Carlito" pitchFamily="34" charset="-120"/>
              </a:rPr>
              <a:t>WHAT YOU WILL CREATE</a:t>
            </a:r>
            <a:endParaRPr lang="en-US" sz="800" dirty="0"/>
          </a:p>
        </p:txBody>
      </p:sp>
      <p:sp>
        <p:nvSpPr>
          <p:cNvPr id="12" name="Text 10"/>
          <p:cNvSpPr/>
          <p:nvPr/>
        </p:nvSpPr>
        <p:spPr>
          <a:xfrm>
            <a:off x="678656" y="2015207"/>
            <a:ext cx="4134780" cy="300038"/>
          </a:xfrm>
          <a:prstGeom prst="rect">
            <a:avLst/>
          </a:prstGeom>
          <a:noFill/>
          <a:ln/>
        </p:spPr>
        <p:txBody>
          <a:bodyPr wrap="square" lIns="0" tIns="0" rIns="0" bIns="0" rtlCol="0" anchor="t"/>
          <a:lstStyle/>
          <a:p>
            <a:pPr algn="l" indent="0" marL="0">
              <a:lnSpc>
                <a:spcPts val="1181"/>
              </a:lnSpc>
              <a:buNone/>
            </a:pPr>
            <a:r>
              <a:rPr lang="en-US" sz="800" dirty="0">
                <a:solidFill>
                  <a:srgbClr val="5A6472"/>
                </a:solidFill>
                <a:latin typeface="Carlito" pitchFamily="34" charset="0"/>
                <a:ea typeface="Carlito" pitchFamily="34" charset="-122"/>
                <a:cs typeface="Carlito" pitchFamily="34" charset="-120"/>
              </a:rPr>
              <a:t>Event flyers, promotional posters and multi-size versions — sized correctly for Instagram, WhatsApp Status and print.</a:t>
            </a:r>
            <a:endParaRPr lang="en-US" sz="800" dirty="0"/>
          </a:p>
        </p:txBody>
      </p:sp>
      <p:sp>
        <p:nvSpPr>
          <p:cNvPr id="13" name="Text 11"/>
          <p:cNvSpPr/>
          <p:nvPr/>
        </p:nvSpPr>
        <p:spPr>
          <a:xfrm>
            <a:off x="517922" y="2540273"/>
            <a:ext cx="4456249" cy="1235422"/>
          </a:xfrm>
          <a:prstGeom prst="roundRect">
            <a:avLst>
              <a:gd name="adj" fmla="val 3084"/>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14" name="Text 12"/>
          <p:cNvSpPr/>
          <p:nvPr/>
        </p:nvSpPr>
        <p:spPr>
          <a:xfrm>
            <a:off x="678656" y="2658145"/>
            <a:ext cx="4134780" cy="94012"/>
          </a:xfrm>
          <a:prstGeom prst="rect">
            <a:avLst/>
          </a:prstGeom>
          <a:noFill/>
          <a:ln/>
        </p:spPr>
        <p:txBody>
          <a:bodyPr wrap="none" lIns="0" tIns="0" rIns="0" bIns="0" rtlCol="0" anchor="t">
            <a:normAutofit/>
          </a:bodyPr>
          <a:lstStyle/>
          <a:p>
            <a:pPr algn="l" indent="0" marL="0">
              <a:buNone/>
            </a:pPr>
            <a:r>
              <a:rPr lang="en-US" sz="800" b="1" spc="90" kern="0" dirty="0">
                <a:solidFill>
                  <a:srgbClr val="8A6F2E"/>
                </a:solidFill>
                <a:latin typeface="Carlito" pitchFamily="34" charset="0"/>
                <a:ea typeface="Carlito" pitchFamily="34" charset="-122"/>
                <a:cs typeface="Carlito" pitchFamily="34" charset="-120"/>
              </a:rPr>
              <a:t>THE WORKFLOW</a:t>
            </a:r>
            <a:endParaRPr lang="en-US" sz="800" dirty="0"/>
          </a:p>
        </p:txBody>
      </p:sp>
      <p:sp>
        <p:nvSpPr>
          <p:cNvPr id="15" name="Text 13"/>
          <p:cNvSpPr/>
          <p:nvPr/>
        </p:nvSpPr>
        <p:spPr>
          <a:xfrm>
            <a:off x="678656" y="2779588"/>
            <a:ext cx="365760" cy="146304"/>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01</a:t>
            </a:r>
            <a:endParaRPr lang="en-US" sz="800" dirty="0"/>
          </a:p>
        </p:txBody>
      </p:sp>
      <p:sp>
        <p:nvSpPr>
          <p:cNvPr id="16" name="Text 14"/>
          <p:cNvSpPr/>
          <p:nvPr/>
        </p:nvSpPr>
        <p:spPr>
          <a:xfrm>
            <a:off x="992981" y="2779588"/>
            <a:ext cx="3820455" cy="153514"/>
          </a:xfrm>
          <a:prstGeom prst="rect">
            <a:avLst/>
          </a:prstGeom>
          <a:noFill/>
          <a:ln/>
        </p:spPr>
        <p:txBody>
          <a:bodyPr wrap="square" lIns="0" tIns="0" rIns="0" bIns="0" rtlCol="0" anchor="t"/>
          <a:lstStyle/>
          <a:p>
            <a:pPr algn="l" indent="0" marL="0">
              <a:lnSpc>
                <a:spcPts val="1024"/>
              </a:lnSpc>
              <a:buNone/>
            </a:pPr>
            <a:r>
              <a:rPr lang="en-US" sz="800" dirty="0">
                <a:solidFill>
                  <a:srgbClr val="0B1F3A"/>
                </a:solidFill>
                <a:latin typeface="Carlito" pitchFamily="34" charset="0"/>
                <a:ea typeface="Carlito" pitchFamily="34" charset="-122"/>
                <a:cs typeface="Carlito" pitchFamily="34" charset="-120"/>
              </a:rPr>
              <a:t>Understand the key information — date, venue, offer, colours</a:t>
            </a:r>
            <a:endParaRPr lang="en-US" sz="800" dirty="0"/>
          </a:p>
        </p:txBody>
      </p:sp>
      <p:sp>
        <p:nvSpPr>
          <p:cNvPr id="17" name="Text 15"/>
          <p:cNvSpPr/>
          <p:nvPr/>
        </p:nvSpPr>
        <p:spPr>
          <a:xfrm>
            <a:off x="678656" y="2966665"/>
            <a:ext cx="365760" cy="146304"/>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02</a:t>
            </a:r>
            <a:endParaRPr lang="en-US" sz="800" dirty="0"/>
          </a:p>
        </p:txBody>
      </p:sp>
      <p:sp>
        <p:nvSpPr>
          <p:cNvPr id="18" name="Text 16"/>
          <p:cNvSpPr/>
          <p:nvPr/>
        </p:nvSpPr>
        <p:spPr>
          <a:xfrm>
            <a:off x="992981" y="2966665"/>
            <a:ext cx="3930183" cy="153514"/>
          </a:xfrm>
          <a:prstGeom prst="rect">
            <a:avLst/>
          </a:prstGeom>
          <a:noFill/>
          <a:ln/>
        </p:spPr>
        <p:txBody>
          <a:bodyPr wrap="square" lIns="0" tIns="0" rIns="0" bIns="0" rtlCol="0" anchor="t"/>
          <a:lstStyle/>
          <a:p>
            <a:pPr algn="l" indent="0" marL="0">
              <a:lnSpc>
                <a:spcPts val="1024"/>
              </a:lnSpc>
              <a:buNone/>
            </a:pPr>
            <a:r>
              <a:rPr lang="en-US" sz="800" dirty="0">
                <a:solidFill>
                  <a:srgbClr val="0B1F3A"/>
                </a:solidFill>
                <a:latin typeface="Carlito" pitchFamily="34" charset="0"/>
                <a:ea typeface="Carlito" pitchFamily="34" charset="-122"/>
                <a:cs typeface="Carlito" pitchFamily="34" charset="-120"/>
              </a:rPr>
              <a:t>Generate the main visual with AI</a:t>
            </a:r>
            <a:endParaRPr lang="en-US" sz="800" dirty="0"/>
          </a:p>
        </p:txBody>
      </p:sp>
      <p:sp>
        <p:nvSpPr>
          <p:cNvPr id="19" name="Text 17"/>
          <p:cNvSpPr/>
          <p:nvPr/>
        </p:nvSpPr>
        <p:spPr>
          <a:xfrm>
            <a:off x="678656" y="3153742"/>
            <a:ext cx="365760" cy="146304"/>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03</a:t>
            </a:r>
            <a:endParaRPr lang="en-US" sz="800" dirty="0"/>
          </a:p>
        </p:txBody>
      </p:sp>
      <p:sp>
        <p:nvSpPr>
          <p:cNvPr id="20" name="Text 18"/>
          <p:cNvSpPr/>
          <p:nvPr/>
        </p:nvSpPr>
        <p:spPr>
          <a:xfrm>
            <a:off x="992981" y="3153742"/>
            <a:ext cx="3820455" cy="153514"/>
          </a:xfrm>
          <a:prstGeom prst="rect">
            <a:avLst/>
          </a:prstGeom>
          <a:noFill/>
          <a:ln/>
        </p:spPr>
        <p:txBody>
          <a:bodyPr wrap="square" lIns="0" tIns="0" rIns="0" bIns="0" rtlCol="0" anchor="t"/>
          <a:lstStyle/>
          <a:p>
            <a:pPr algn="l" indent="0" marL="0">
              <a:lnSpc>
                <a:spcPts val="1024"/>
              </a:lnSpc>
              <a:buNone/>
            </a:pPr>
            <a:r>
              <a:rPr lang="en-US" sz="800" dirty="0">
                <a:solidFill>
                  <a:srgbClr val="0B1F3A"/>
                </a:solidFill>
                <a:latin typeface="Carlito" pitchFamily="34" charset="0"/>
                <a:ea typeface="Carlito" pitchFamily="34" charset="-122"/>
                <a:cs typeface="Carlito" pitchFamily="34" charset="-120"/>
              </a:rPr>
              <a:t>Arrange text clearly — headline, details, call to action</a:t>
            </a:r>
            <a:endParaRPr lang="en-US" sz="800" dirty="0"/>
          </a:p>
        </p:txBody>
      </p:sp>
      <p:sp>
        <p:nvSpPr>
          <p:cNvPr id="21" name="Text 19"/>
          <p:cNvSpPr/>
          <p:nvPr/>
        </p:nvSpPr>
        <p:spPr>
          <a:xfrm>
            <a:off x="678656" y="3340819"/>
            <a:ext cx="365760" cy="146304"/>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04</a:t>
            </a:r>
            <a:endParaRPr lang="en-US" sz="800" dirty="0"/>
          </a:p>
        </p:txBody>
      </p:sp>
      <p:sp>
        <p:nvSpPr>
          <p:cNvPr id="22" name="Text 20"/>
          <p:cNvSpPr/>
          <p:nvPr/>
        </p:nvSpPr>
        <p:spPr>
          <a:xfrm>
            <a:off x="992981" y="3340819"/>
            <a:ext cx="3930183" cy="153514"/>
          </a:xfrm>
          <a:prstGeom prst="rect">
            <a:avLst/>
          </a:prstGeom>
          <a:noFill/>
          <a:ln/>
        </p:spPr>
        <p:txBody>
          <a:bodyPr wrap="square" lIns="0" tIns="0" rIns="0" bIns="0" rtlCol="0" anchor="t"/>
          <a:lstStyle/>
          <a:p>
            <a:pPr algn="l" indent="0" marL="0">
              <a:lnSpc>
                <a:spcPts val="1024"/>
              </a:lnSpc>
              <a:buNone/>
            </a:pPr>
            <a:r>
              <a:rPr lang="en-US" sz="800" dirty="0">
                <a:solidFill>
                  <a:srgbClr val="0B1F3A"/>
                </a:solidFill>
                <a:latin typeface="Carlito" pitchFamily="34" charset="0"/>
                <a:ea typeface="Carlito" pitchFamily="34" charset="-122"/>
                <a:cs typeface="Carlito" pitchFamily="34" charset="-120"/>
              </a:rPr>
              <a:t>Add logo and contact details</a:t>
            </a:r>
            <a:endParaRPr lang="en-US" sz="800" dirty="0"/>
          </a:p>
        </p:txBody>
      </p:sp>
      <p:sp>
        <p:nvSpPr>
          <p:cNvPr id="23" name="Text 21"/>
          <p:cNvSpPr/>
          <p:nvPr/>
        </p:nvSpPr>
        <p:spPr>
          <a:xfrm>
            <a:off x="678656" y="3527896"/>
            <a:ext cx="365760" cy="129927"/>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05</a:t>
            </a:r>
            <a:endParaRPr lang="en-US" sz="800" dirty="0"/>
          </a:p>
        </p:txBody>
      </p:sp>
      <p:sp>
        <p:nvSpPr>
          <p:cNvPr id="24" name="Text 22"/>
          <p:cNvSpPr/>
          <p:nvPr/>
        </p:nvSpPr>
        <p:spPr>
          <a:xfrm>
            <a:off x="992981" y="3527896"/>
            <a:ext cx="3820455" cy="129927"/>
          </a:xfrm>
          <a:prstGeom prst="rect">
            <a:avLst/>
          </a:prstGeom>
          <a:noFill/>
          <a:ln/>
        </p:spPr>
        <p:txBody>
          <a:bodyPr wrap="square" lIns="0" tIns="0" rIns="0" bIns="0" rtlCol="0" anchor="t"/>
          <a:lstStyle/>
          <a:p>
            <a:pPr algn="l" indent="0" marL="0">
              <a:lnSpc>
                <a:spcPts val="1024"/>
              </a:lnSpc>
              <a:buNone/>
            </a:pPr>
            <a:r>
              <a:rPr lang="en-US" sz="800" dirty="0">
                <a:solidFill>
                  <a:srgbClr val="0B1F3A"/>
                </a:solidFill>
                <a:latin typeface="Carlito" pitchFamily="34" charset="0"/>
                <a:ea typeface="Carlito" pitchFamily="34" charset="-122"/>
                <a:cs typeface="Carlito" pitchFamily="34" charset="-120"/>
              </a:rPr>
              <a:t>Create versions for Instagram, WhatsApp Status and print</a:t>
            </a:r>
            <a:endParaRPr lang="en-US" sz="800" dirty="0"/>
          </a:p>
        </p:txBody>
      </p:sp>
      <p:sp>
        <p:nvSpPr>
          <p:cNvPr id="25" name="Text 23"/>
          <p:cNvSpPr/>
          <p:nvPr/>
        </p:nvSpPr>
        <p:spPr>
          <a:xfrm>
            <a:off x="5149193" y="1772320"/>
            <a:ext cx="3480457" cy="1610916"/>
          </a:xfrm>
          <a:prstGeom prst="roundRect">
            <a:avLst>
              <a:gd name="adj" fmla="val 2365"/>
            </a:avLst>
          </a:prstGeom>
          <a:solidFill>
            <a:srgbClr val="0B1F3A"/>
          </a:solidFill>
          <a:ln/>
        </p:spPr>
        <p:txBody>
          <a:bodyPr wrap="square" rtlCol="0" anchor="ctr"/>
          <a:lstStyle/>
          <a:p>
            <a:pPr indent="0" marL="0">
              <a:buNone/>
            </a:pPr>
            <a:endParaRPr lang="en-US" dirty="0"/>
          </a:p>
        </p:txBody>
      </p:sp>
      <p:sp>
        <p:nvSpPr>
          <p:cNvPr id="26" name="Text 24"/>
          <p:cNvSpPr/>
          <p:nvPr/>
        </p:nvSpPr>
        <p:spPr>
          <a:xfrm>
            <a:off x="5306355" y="1900907"/>
            <a:ext cx="3275860" cy="94012"/>
          </a:xfrm>
          <a:prstGeom prst="rect">
            <a:avLst/>
          </a:prstGeom>
          <a:noFill/>
          <a:ln/>
        </p:spPr>
        <p:txBody>
          <a:bodyPr wrap="square" lIns="0" tIns="0" rIns="0" bIns="0" rtlCol="0" anchor="t">
            <a:normAutofit/>
          </a:bodyPr>
          <a:lstStyle/>
          <a:p>
            <a:pPr algn="l" indent="0" marL="0">
              <a:buNone/>
            </a:pPr>
            <a:r>
              <a:rPr lang="en-US" sz="800" b="1" spc="101" kern="0" dirty="0">
                <a:solidFill>
                  <a:srgbClr val="C9A24B"/>
                </a:solidFill>
                <a:latin typeface="Carlito" pitchFamily="34" charset="0"/>
                <a:ea typeface="Carlito" pitchFamily="34" charset="-122"/>
                <a:cs typeface="Carlito" pitchFamily="34" charset="-120"/>
              </a:rPr>
              <a:t>JOB SIMULATION · REAL CLIENT BRIEF</a:t>
            </a:r>
            <a:endParaRPr lang="en-US" sz="800" dirty="0"/>
          </a:p>
        </p:txBody>
      </p:sp>
      <p:sp>
        <p:nvSpPr>
          <p:cNvPr id="27" name="Text 25"/>
          <p:cNvSpPr/>
          <p:nvPr/>
        </p:nvSpPr>
        <p:spPr>
          <a:xfrm>
            <a:off x="5306355" y="2022351"/>
            <a:ext cx="3275860" cy="158306"/>
          </a:xfrm>
          <a:prstGeom prst="rect">
            <a:avLst/>
          </a:prstGeom>
          <a:noFill/>
          <a:ln/>
        </p:spPr>
        <p:txBody>
          <a:bodyPr wrap="square" lIns="0" tIns="0" rIns="0" bIns="0" rtlCol="0" anchor="t">
            <a:normAutofit/>
          </a:bodyPr>
          <a:lstStyle/>
          <a:p>
            <a:pPr algn="l" indent="0" marL="0">
              <a:buNone/>
            </a:pPr>
            <a:r>
              <a:rPr lang="en-US" sz="1125" b="1" dirty="0">
                <a:solidFill>
                  <a:srgbClr val="FAF7F2"/>
                </a:solidFill>
                <a:latin typeface="Tinos" pitchFamily="34" charset="0"/>
                <a:ea typeface="Tinos" pitchFamily="34" charset="-122"/>
                <a:cs typeface="Tinos" pitchFamily="34" charset="-120"/>
              </a:rPr>
              <a:t>Dominion City Church, Port Harcourt</a:t>
            </a:r>
            <a:endParaRPr lang="en-US" sz="1125" dirty="0"/>
          </a:p>
        </p:txBody>
      </p:sp>
      <p:sp>
        <p:nvSpPr>
          <p:cNvPr id="28" name="Text 26"/>
          <p:cNvSpPr/>
          <p:nvPr/>
        </p:nvSpPr>
        <p:spPr>
          <a:xfrm>
            <a:off x="5306355" y="2208088"/>
            <a:ext cx="3275860" cy="115443"/>
          </a:xfrm>
          <a:prstGeom prst="rect">
            <a:avLst/>
          </a:prstGeom>
          <a:noFill/>
          <a:ln/>
        </p:spPr>
        <p:txBody>
          <a:bodyPr wrap="square" lIns="0" tIns="0" rIns="0" bIns="0" rtlCol="0" anchor="t">
            <a:normAutofit/>
          </a:bodyPr>
          <a:lstStyle/>
          <a:p>
            <a:pPr algn="l" indent="0" marL="0">
              <a:buNone/>
            </a:pPr>
            <a:r>
              <a:rPr lang="en-US" sz="800" dirty="0">
                <a:solidFill>
                  <a:srgbClr val="FAF7F2">
                    <a:alpha val="70000"/>
                  </a:srgbClr>
                </a:solidFill>
                <a:latin typeface="Carlito" pitchFamily="34" charset="0"/>
                <a:ea typeface="Carlito" pitchFamily="34" charset="-122"/>
                <a:cs typeface="Carlito" pitchFamily="34" charset="-120"/>
              </a:rPr>
              <a:t>Church youth ministry · annual career summit</a:t>
            </a:r>
            <a:endParaRPr lang="en-US" sz="800" dirty="0"/>
          </a:p>
        </p:txBody>
      </p:sp>
      <p:sp>
        <p:nvSpPr>
          <p:cNvPr id="29" name="Shape 27"/>
          <p:cNvSpPr/>
          <p:nvPr/>
        </p:nvSpPr>
        <p:spPr>
          <a:xfrm>
            <a:off x="5313499" y="2350963"/>
            <a:ext cx="0" cy="696516"/>
          </a:xfrm>
          <a:prstGeom prst="line">
            <a:avLst/>
          </a:prstGeom>
          <a:noFill/>
          <a:ln w="14288">
            <a:solidFill>
              <a:srgbClr val="C9A24B"/>
            </a:solidFill>
            <a:prstDash val="solid"/>
          </a:ln>
        </p:spPr>
      </p:sp>
      <p:sp>
        <p:nvSpPr>
          <p:cNvPr id="30" name="Text 28"/>
          <p:cNvSpPr/>
          <p:nvPr/>
        </p:nvSpPr>
        <p:spPr>
          <a:xfrm>
            <a:off x="5306355" y="2350963"/>
            <a:ext cx="3166132" cy="726234"/>
          </a:xfrm>
          <a:prstGeom prst="rect">
            <a:avLst/>
          </a:prstGeom>
          <a:noFill/>
          <a:ln/>
        </p:spPr>
        <p:txBody>
          <a:bodyPr wrap="square" lIns="85725" tIns="0" rIns="0" bIns="0" rtlCol="0" anchor="t">
            <a:normAutofit/>
          </a:bodyPr>
          <a:lstStyle/>
          <a:p>
            <a:pPr algn="l" indent="0" marL="0">
              <a:lnSpc>
                <a:spcPts val="1097"/>
              </a:lnSpc>
              <a:buNone/>
            </a:pPr>
            <a:r>
              <a:rPr lang="en-US" sz="800" i="1" dirty="0">
                <a:solidFill>
                  <a:srgbClr val="FAF7F2">
                    <a:alpha val="92000"/>
                  </a:srgbClr>
                </a:solidFill>
                <a:latin typeface="Tinos" pitchFamily="34" charset="0"/>
                <a:ea typeface="Tinos" pitchFamily="34" charset="-122"/>
                <a:cs typeface="Tinos" pitchFamily="34" charset="-120"/>
              </a:rPr>
              <a:t>"Design a professional flyer for our Youth Career &amp; Entrepreneurship Summit 2026. Date: 15th November. Venue: Hotel Presidential. Speakers include two well-known Nigerian entrepreneurs. Free registration. Colours: navy blue and gold. We need Instagram post size, WhatsApp Status size, and a printable A5 version."</a:t>
            </a:r>
            <a:endParaRPr lang="en-US" sz="800" dirty="0"/>
          </a:p>
        </p:txBody>
      </p:sp>
      <p:sp>
        <p:nvSpPr>
          <p:cNvPr id="31" name="Text 29"/>
          <p:cNvSpPr/>
          <p:nvPr/>
        </p:nvSpPr>
        <p:spPr>
          <a:xfrm>
            <a:off x="5306355" y="3095628"/>
            <a:ext cx="709240" cy="168021"/>
          </a:xfrm>
          <a:prstGeom prst="roundRect">
            <a:avLst>
              <a:gd name="adj" fmla="val 566893"/>
            </a:avLst>
          </a:prstGeom>
          <a:noFill/>
          <a:ln w="7144">
            <a:solidFill>
              <a:srgbClr val="C9A24B"/>
            </a:solidFill>
            <a:prstDash val="solid"/>
          </a:ln>
        </p:spPr>
        <p:txBody>
          <a:bodyPr wrap="square" rtlCol="0" anchor="ctr"/>
          <a:lstStyle/>
          <a:p>
            <a:pPr indent="0" marL="0">
              <a:buNone/>
            </a:pPr>
            <a:endParaRPr lang="en-US" dirty="0"/>
          </a:p>
        </p:txBody>
      </p:sp>
      <p:sp>
        <p:nvSpPr>
          <p:cNvPr id="32" name="Text 30"/>
          <p:cNvSpPr/>
          <p:nvPr/>
        </p:nvSpPr>
        <p:spPr>
          <a:xfrm>
            <a:off x="5306355" y="3104629"/>
            <a:ext cx="709240" cy="150019"/>
          </a:xfrm>
          <a:prstGeom prst="rect">
            <a:avLst/>
          </a:prstGeom>
          <a:noFill/>
          <a:ln/>
        </p:spPr>
        <p:txBody>
          <a:bodyPr wrap="none" lIns="0" tIns="0" rIns="0" bIns="0" rtlCol="0" anchor="ctr"/>
          <a:lstStyle/>
          <a:p>
            <a:pPr algn="ctr" indent="0" marL="0">
              <a:buNone/>
            </a:pPr>
            <a:r>
              <a:rPr lang="en-US" sz="800" spc="23" kern="0" dirty="0">
                <a:solidFill>
                  <a:srgbClr val="E7CD87"/>
                </a:solidFill>
                <a:latin typeface="Carlito" pitchFamily="34" charset="0"/>
                <a:ea typeface="Carlito" pitchFamily="34" charset="-122"/>
                <a:cs typeface="Carlito" pitchFamily="34" charset="-120"/>
              </a:rPr>
              <a:t>Instagram post</a:t>
            </a:r>
            <a:endParaRPr lang="en-US" sz="800" dirty="0"/>
          </a:p>
        </p:txBody>
      </p:sp>
      <p:sp>
        <p:nvSpPr>
          <p:cNvPr id="33" name="Text 31"/>
          <p:cNvSpPr/>
          <p:nvPr/>
        </p:nvSpPr>
        <p:spPr>
          <a:xfrm>
            <a:off x="6058458" y="3095628"/>
            <a:ext cx="791394" cy="168021"/>
          </a:xfrm>
          <a:prstGeom prst="roundRect">
            <a:avLst>
              <a:gd name="adj" fmla="val 566893"/>
            </a:avLst>
          </a:prstGeom>
          <a:noFill/>
          <a:ln w="7144">
            <a:solidFill>
              <a:srgbClr val="C9A24B"/>
            </a:solidFill>
            <a:prstDash val="solid"/>
          </a:ln>
        </p:spPr>
        <p:txBody>
          <a:bodyPr wrap="square" rtlCol="0" anchor="ctr"/>
          <a:lstStyle/>
          <a:p>
            <a:pPr indent="0" marL="0">
              <a:buNone/>
            </a:pPr>
            <a:endParaRPr lang="en-US" dirty="0"/>
          </a:p>
        </p:txBody>
      </p:sp>
      <p:sp>
        <p:nvSpPr>
          <p:cNvPr id="34" name="Text 32"/>
          <p:cNvSpPr/>
          <p:nvPr/>
        </p:nvSpPr>
        <p:spPr>
          <a:xfrm>
            <a:off x="6058458" y="3104629"/>
            <a:ext cx="791394" cy="150019"/>
          </a:xfrm>
          <a:prstGeom prst="rect">
            <a:avLst/>
          </a:prstGeom>
          <a:noFill/>
          <a:ln/>
        </p:spPr>
        <p:txBody>
          <a:bodyPr wrap="none" lIns="0" tIns="0" rIns="0" bIns="0" rtlCol="0" anchor="ctr"/>
          <a:lstStyle/>
          <a:p>
            <a:pPr algn="ctr" indent="0" marL="0">
              <a:buNone/>
            </a:pPr>
            <a:r>
              <a:rPr lang="en-US" sz="800" spc="23" kern="0" dirty="0">
                <a:solidFill>
                  <a:srgbClr val="E7CD87"/>
                </a:solidFill>
                <a:latin typeface="Carlito" pitchFamily="34" charset="0"/>
                <a:ea typeface="Carlito" pitchFamily="34" charset="-122"/>
                <a:cs typeface="Carlito" pitchFamily="34" charset="-120"/>
              </a:rPr>
              <a:t>WhatsApp Status</a:t>
            </a:r>
            <a:endParaRPr lang="en-US" sz="800" dirty="0"/>
          </a:p>
        </p:txBody>
      </p:sp>
      <p:sp>
        <p:nvSpPr>
          <p:cNvPr id="35" name="Text 33"/>
          <p:cNvSpPr/>
          <p:nvPr/>
        </p:nvSpPr>
        <p:spPr>
          <a:xfrm>
            <a:off x="6892714" y="3095628"/>
            <a:ext cx="449945" cy="168021"/>
          </a:xfrm>
          <a:prstGeom prst="roundRect">
            <a:avLst>
              <a:gd name="adj" fmla="val 566893"/>
            </a:avLst>
          </a:prstGeom>
          <a:noFill/>
          <a:ln w="7144">
            <a:solidFill>
              <a:srgbClr val="C9A24B"/>
            </a:solidFill>
            <a:prstDash val="solid"/>
          </a:ln>
        </p:spPr>
        <p:txBody>
          <a:bodyPr wrap="square" rtlCol="0" anchor="ctr"/>
          <a:lstStyle/>
          <a:p>
            <a:pPr indent="0" marL="0">
              <a:buNone/>
            </a:pPr>
            <a:endParaRPr lang="en-US" dirty="0"/>
          </a:p>
        </p:txBody>
      </p:sp>
      <p:sp>
        <p:nvSpPr>
          <p:cNvPr id="36" name="Text 34"/>
          <p:cNvSpPr/>
          <p:nvPr/>
        </p:nvSpPr>
        <p:spPr>
          <a:xfrm>
            <a:off x="6852937" y="3104629"/>
            <a:ext cx="529499" cy="150019"/>
          </a:xfrm>
          <a:prstGeom prst="rect">
            <a:avLst/>
          </a:prstGeom>
          <a:noFill/>
          <a:ln/>
        </p:spPr>
        <p:txBody>
          <a:bodyPr wrap="none" lIns="0" tIns="0" rIns="0" bIns="0" rtlCol="0" anchor="ctr"/>
          <a:lstStyle/>
          <a:p>
            <a:pPr algn="ctr" indent="0" marL="0">
              <a:buNone/>
            </a:pPr>
            <a:r>
              <a:rPr lang="en-US" sz="800" spc="23" kern="0" dirty="0">
                <a:solidFill>
                  <a:srgbClr val="E7CD87"/>
                </a:solidFill>
                <a:latin typeface="Liberation Sans Narrow" pitchFamily="34" charset="0"/>
                <a:ea typeface="Liberation Sans Narrow" pitchFamily="34" charset="-122"/>
                <a:cs typeface="Liberation Sans Narrow" pitchFamily="34" charset="-120"/>
              </a:rPr>
              <a:t>A5 print</a:t>
            </a:r>
            <a:endParaRPr lang="en-US" sz="800" dirty="0"/>
          </a:p>
        </p:txBody>
      </p:sp>
      <p:sp>
        <p:nvSpPr>
          <p:cNvPr id="37" name="Text 35"/>
          <p:cNvSpPr/>
          <p:nvPr/>
        </p:nvSpPr>
        <p:spPr>
          <a:xfrm>
            <a:off x="5152765" y="3486820"/>
            <a:ext cx="3473314" cy="657225"/>
          </a:xfrm>
          <a:prstGeom prst="roundRect">
            <a:avLst>
              <a:gd name="adj" fmla="val 5797"/>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38" name="Text 36"/>
          <p:cNvSpPr/>
          <p:nvPr/>
        </p:nvSpPr>
        <p:spPr>
          <a:xfrm>
            <a:off x="5313499" y="3604692"/>
            <a:ext cx="3151845" cy="94012"/>
          </a:xfrm>
          <a:prstGeom prst="rect">
            <a:avLst/>
          </a:prstGeom>
          <a:noFill/>
          <a:ln/>
        </p:spPr>
        <p:txBody>
          <a:bodyPr wrap="none" lIns="0" tIns="0" rIns="0" bIns="0" rtlCol="0" anchor="t">
            <a:normAutofit/>
          </a:bodyPr>
          <a:lstStyle/>
          <a:p>
            <a:pPr algn="l" indent="0" marL="0">
              <a:buNone/>
            </a:pPr>
            <a:r>
              <a:rPr lang="en-US" sz="800" b="1" spc="90" kern="0" dirty="0">
                <a:solidFill>
                  <a:srgbClr val="8A6F2E"/>
                </a:solidFill>
                <a:latin typeface="Carlito" pitchFamily="34" charset="0"/>
                <a:ea typeface="Carlito" pitchFamily="34" charset="-122"/>
                <a:cs typeface="Carlito" pitchFamily="34" charset="-120"/>
              </a:rPr>
              <a:t>PORTFOLIO DELIVERABLE</a:t>
            </a:r>
            <a:endParaRPr lang="en-US" sz="800" dirty="0"/>
          </a:p>
        </p:txBody>
      </p:sp>
      <p:sp>
        <p:nvSpPr>
          <p:cNvPr id="39" name="Text 37"/>
          <p:cNvSpPr/>
          <p:nvPr/>
        </p:nvSpPr>
        <p:spPr>
          <a:xfrm>
            <a:off x="5313499" y="3726135"/>
            <a:ext cx="3151845" cy="300038"/>
          </a:xfrm>
          <a:prstGeom prst="rect">
            <a:avLst/>
          </a:prstGeom>
          <a:noFill/>
          <a:ln/>
        </p:spPr>
        <p:txBody>
          <a:bodyPr wrap="square" lIns="0" tIns="0" rIns="0" bIns="0" rtlCol="0" anchor="t"/>
          <a:lstStyle/>
          <a:p>
            <a:pPr algn="l" indent="0" marL="0">
              <a:lnSpc>
                <a:spcPts val="1181"/>
              </a:lnSpc>
              <a:buNone/>
            </a:pPr>
            <a:r>
              <a:rPr lang="en-US" sz="800" dirty="0">
                <a:solidFill>
                  <a:srgbClr val="5A6472"/>
                </a:solidFill>
                <a:latin typeface="Carlito" pitchFamily="34" charset="0"/>
                <a:ea typeface="Carlito" pitchFamily="34" charset="-122"/>
                <a:cs typeface="Carlito" pitchFamily="34" charset="-120"/>
              </a:rPr>
              <a:t>A 3-version flyer pack — Dominion City summit flyer sized for Instagram, WhatsApp Status and A5 print.</a:t>
            </a:r>
            <a:endParaRPr lang="en-US" sz="800" dirty="0"/>
          </a:p>
        </p:txBody>
      </p:sp>
      <p:sp>
        <p:nvSpPr>
          <p:cNvPr id="40" name="Text 38"/>
          <p:cNvSpPr/>
          <p:nvPr/>
        </p:nvSpPr>
        <p:spPr>
          <a:xfrm>
            <a:off x="514350" y="4864894"/>
            <a:ext cx="2512219" cy="120701"/>
          </a:xfrm>
          <a:prstGeom prst="rect">
            <a:avLst/>
          </a:prstGeom>
          <a:noFill/>
          <a:ln/>
        </p:spPr>
        <p:txBody>
          <a:bodyPr wrap="square" lIns="0" tIns="0" rIns="0" bIns="0" rtlCol="0" anchor="t"/>
          <a:lstStyle/>
          <a:p>
            <a:pPr algn="l" indent="0" marL="0">
              <a:buNone/>
            </a:pPr>
            <a:r>
              <a:rPr lang="en-US" sz="600" spc="84" kern="0" dirty="0">
                <a:solidFill>
                  <a:srgbClr val="5A6472"/>
                </a:solidFill>
                <a:latin typeface="Carlito" pitchFamily="34" charset="0"/>
                <a:ea typeface="Carlito" pitchFamily="34" charset="-122"/>
                <a:cs typeface="Carlito" pitchFamily="34" charset="-120"/>
              </a:rPr>
              <a:t>DARA INITIATIVE TECH · AI CREATIVES TRAINING</a:t>
            </a:r>
            <a:endParaRPr lang="en-US" sz="600" dirty="0"/>
          </a:p>
        </p:txBody>
      </p:sp>
      <p:sp>
        <p:nvSpPr>
          <p:cNvPr id="41" name="Text 39"/>
          <p:cNvSpPr/>
          <p:nvPr/>
        </p:nvSpPr>
        <p:spPr>
          <a:xfrm>
            <a:off x="8770739" y="4857750"/>
            <a:ext cx="185738" cy="119703"/>
          </a:xfrm>
          <a:prstGeom prst="rect">
            <a:avLst/>
          </a:prstGeom>
          <a:noFill/>
          <a:ln/>
        </p:spPr>
        <p:txBody>
          <a:bodyPr wrap="none" lIns="0" tIns="0" rIns="0" bIns="0" rtlCol="0" anchor="t"/>
          <a:lstStyle/>
          <a:p>
            <a:pPr algn="l" indent="0" marL="0">
              <a:buNone/>
            </a:pPr>
            <a:r>
              <a:rPr lang="en-US" sz="800" spc="113" kern="0" dirty="0">
                <a:solidFill>
                  <a:srgbClr val="5A6472"/>
                </a:solidFill>
                <a:latin typeface="Liberation Sans Narrow" pitchFamily="34" charset="0"/>
                <a:ea typeface="Liberation Sans Narrow" pitchFamily="34" charset="-122"/>
                <a:cs typeface="Liberation Sans Narrow" pitchFamily="34" charset="-120"/>
              </a:rPr>
              <a:t>05</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7F2"/>
        </a:solidFill>
      </p:bgPr>
    </p:bg>
    <p:spTree>
      <p:nvGrpSpPr>
        <p:cNvPr id="1" name=""/>
        <p:cNvGrpSpPr/>
        <p:nvPr/>
      </p:nvGrpSpPr>
      <p:grpSpPr>
        <a:xfrm>
          <a:off x="0" y="0"/>
          <a:ext cx="0" cy="0"/>
          <a:chOff x="0" y="0"/>
          <a:chExt cx="0" cy="0"/>
        </a:xfrm>
      </p:grpSpPr>
      <p:sp>
        <p:nvSpPr>
          <p:cNvPr id="2" name="Text 0"/>
          <p:cNvSpPr/>
          <p:nvPr/>
        </p:nvSpPr>
        <p:spPr>
          <a:xfrm>
            <a:off x="514350" y="421481"/>
            <a:ext cx="42863" cy="42863"/>
          </a:xfrm>
          <a:prstGeom prst="roundRect">
            <a:avLst>
              <a:gd name="adj" fmla="val 66666"/>
            </a:avLst>
          </a:prstGeom>
          <a:solidFill>
            <a:srgbClr val="C9A24B"/>
          </a:solidFill>
          <a:ln/>
        </p:spPr>
        <p:txBody>
          <a:bodyPr wrap="square" rtlCol="0" anchor="ctr"/>
          <a:lstStyle/>
          <a:p>
            <a:pPr indent="0" marL="0">
              <a:buNone/>
            </a:pPr>
            <a:endParaRPr lang="en-US" dirty="0"/>
          </a:p>
        </p:txBody>
      </p:sp>
      <p:sp>
        <p:nvSpPr>
          <p:cNvPr id="3" name="Text 1"/>
          <p:cNvSpPr/>
          <p:nvPr/>
        </p:nvSpPr>
        <p:spPr>
          <a:xfrm>
            <a:off x="514350" y="400050"/>
            <a:ext cx="1148531" cy="119703"/>
          </a:xfrm>
          <a:prstGeom prst="rect">
            <a:avLst/>
          </a:prstGeom>
          <a:noFill/>
          <a:ln/>
        </p:spPr>
        <p:txBody>
          <a:bodyPr wrap="none" lIns="0" tIns="0" rIns="0" bIns="0" rtlCol="0" anchor="t"/>
          <a:lstStyle/>
          <a:p>
            <a:pPr algn="l" indent="0" marL="0">
              <a:buNone/>
            </a:pPr>
            <a:r>
              <a:rPr lang="en-US" sz="800" b="1" spc="135" kern="0" dirty="0">
                <a:solidFill>
                  <a:srgbClr val="8A6F2E"/>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4" name="Text 2"/>
          <p:cNvSpPr/>
          <p:nvPr/>
        </p:nvSpPr>
        <p:spPr>
          <a:xfrm>
            <a:off x="1347043" y="439341"/>
            <a:ext cx="5112804" cy="7144"/>
          </a:xfrm>
          <a:prstGeom prst="rect">
            <a:avLst/>
          </a:prstGeom>
          <a:solidFill>
            <a:srgbClr val="E8DEC8"/>
          </a:solidFill>
          <a:ln/>
        </p:spPr>
        <p:txBody>
          <a:bodyPr wrap="square" rtlCol="0" anchor="ctr"/>
          <a:lstStyle/>
          <a:p>
            <a:pPr indent="0" marL="0">
              <a:buNone/>
            </a:pPr>
            <a:endParaRPr lang="en-US" dirty="0"/>
          </a:p>
        </p:txBody>
      </p:sp>
      <p:sp>
        <p:nvSpPr>
          <p:cNvPr id="5" name="Text 3"/>
          <p:cNvSpPr/>
          <p:nvPr/>
        </p:nvSpPr>
        <p:spPr>
          <a:xfrm>
            <a:off x="6574148" y="403622"/>
            <a:ext cx="2352073" cy="120701"/>
          </a:xfrm>
          <a:prstGeom prst="rect">
            <a:avLst/>
          </a:prstGeom>
          <a:noFill/>
          <a:ln/>
        </p:spPr>
        <p:txBody>
          <a:bodyPr wrap="square" lIns="0" tIns="0" rIns="0" bIns="0" rtlCol="0" anchor="t"/>
          <a:lstStyle/>
          <a:p>
            <a:pPr algn="l" indent="0" marL="0">
              <a:buNone/>
            </a:pPr>
            <a:r>
              <a:rPr lang="en-US" sz="600" b="1" spc="90" kern="0" dirty="0">
                <a:solidFill>
                  <a:srgbClr val="5A6472"/>
                </a:solidFill>
                <a:latin typeface="Carlito" pitchFamily="34" charset="0"/>
                <a:ea typeface="Carlito" pitchFamily="34" charset="-122"/>
                <a:cs typeface="Carlito" pitchFamily="34" charset="-120"/>
              </a:rPr>
              <a:t>RETAINER-GRADE CONTENT · WEEKLY PACKS</a:t>
            </a:r>
            <a:endParaRPr lang="en-US" sz="600" dirty="0"/>
          </a:p>
        </p:txBody>
      </p:sp>
      <p:sp>
        <p:nvSpPr>
          <p:cNvPr id="6" name="Text 4"/>
          <p:cNvSpPr/>
          <p:nvPr/>
        </p:nvSpPr>
        <p:spPr>
          <a:xfrm>
            <a:off x="468569" y="571500"/>
            <a:ext cx="1243493" cy="629516"/>
          </a:xfrm>
          <a:prstGeom prst="rect">
            <a:avLst/>
          </a:prstGeom>
          <a:noFill/>
          <a:ln/>
        </p:spPr>
        <p:txBody>
          <a:bodyPr wrap="none" lIns="0" tIns="0" rIns="0" bIns="0" rtlCol="0" anchor="t"/>
          <a:lstStyle/>
          <a:p>
            <a:pPr algn="l" indent="0" marL="0">
              <a:lnSpc>
                <a:spcPts val="4590"/>
              </a:lnSpc>
              <a:buNone/>
            </a:pPr>
            <a:r>
              <a:rPr lang="en-US" sz="5400" b="1" spc="-169" kern="0" dirty="0">
                <a:solidFill>
                  <a:srgbClr val="C9A24B"/>
                </a:solidFill>
                <a:latin typeface="Liberation Sans Narrow" pitchFamily="34" charset="0"/>
                <a:ea typeface="Liberation Sans Narrow" pitchFamily="34" charset="-122"/>
                <a:cs typeface="Liberation Sans Narrow" pitchFamily="34" charset="-120"/>
              </a:rPr>
              <a:t>03</a:t>
            </a:r>
            <a:endParaRPr lang="en-US" sz="5400" dirty="0"/>
          </a:p>
        </p:txBody>
      </p:sp>
      <p:sp>
        <p:nvSpPr>
          <p:cNvPr id="7" name="Text 5"/>
          <p:cNvSpPr/>
          <p:nvPr/>
        </p:nvSpPr>
        <p:spPr>
          <a:xfrm>
            <a:off x="1420044" y="683679"/>
            <a:ext cx="6767608" cy="91440"/>
          </a:xfrm>
          <a:prstGeom prst="rect">
            <a:avLst/>
          </a:prstGeom>
          <a:noFill/>
          <a:ln/>
        </p:spPr>
        <p:txBody>
          <a:bodyPr wrap="none" lIns="0" tIns="0" rIns="0" bIns="0" rtlCol="0" anchor="t">
            <a:normAutofit/>
          </a:bodyPr>
          <a:lstStyle/>
          <a:p>
            <a:pPr algn="l" indent="0" marL="0">
              <a:buNone/>
            </a:pPr>
            <a:r>
              <a:rPr lang="en-US" sz="800" b="1" spc="135" kern="0" dirty="0">
                <a:solidFill>
                  <a:srgbClr val="5A647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8" name="Text 6"/>
          <p:cNvSpPr/>
          <p:nvPr/>
        </p:nvSpPr>
        <p:spPr>
          <a:xfrm>
            <a:off x="1420044" y="797979"/>
            <a:ext cx="5138477" cy="307766"/>
          </a:xfrm>
          <a:prstGeom prst="rect">
            <a:avLst/>
          </a:prstGeom>
          <a:noFill/>
          <a:ln/>
        </p:spPr>
        <p:txBody>
          <a:bodyPr wrap="square" lIns="0" tIns="0" rIns="0" bIns="0" rtlCol="0" anchor="t"/>
          <a:lstStyle/>
          <a:p>
            <a:pPr algn="l" indent="0" marL="0">
              <a:lnSpc>
                <a:spcPts val="2244"/>
              </a:lnSpc>
              <a:buNone/>
            </a:pPr>
            <a:r>
              <a:rPr lang="en-US" sz="2138" b="1" spc="-45" kern="0" dirty="0">
                <a:solidFill>
                  <a:srgbClr val="0B1F3A"/>
                </a:solidFill>
                <a:latin typeface="Tinos" pitchFamily="34" charset="0"/>
                <a:ea typeface="Tinos" pitchFamily="34" charset="-122"/>
                <a:cs typeface="Tinos" pitchFamily="34" charset="-120"/>
              </a:rPr>
              <a:t>Social Media Content Packs &amp; Scheduling</a:t>
            </a:r>
            <a:endParaRPr lang="en-US" sz="2138" dirty="0"/>
          </a:p>
        </p:txBody>
      </p:sp>
      <p:sp>
        <p:nvSpPr>
          <p:cNvPr id="9" name="Text 7"/>
          <p:cNvSpPr/>
          <p:nvPr/>
        </p:nvSpPr>
        <p:spPr>
          <a:xfrm>
            <a:off x="514350" y="1282973"/>
            <a:ext cx="7715250" cy="358759"/>
          </a:xfrm>
          <a:prstGeom prst="rect">
            <a:avLst/>
          </a:prstGeom>
          <a:noFill/>
          <a:ln/>
        </p:spPr>
        <p:txBody>
          <a:bodyPr wrap="square" lIns="0" tIns="0" rIns="0" bIns="0" rtlCol="0" anchor="t"/>
          <a:lstStyle/>
          <a:p>
            <a:pPr algn="l" indent="0" marL="0">
              <a:lnSpc>
                <a:spcPts val="1308"/>
              </a:lnSpc>
              <a:buNone/>
            </a:pPr>
            <a:r>
              <a:rPr lang="en-US" sz="844" dirty="0">
                <a:solidFill>
                  <a:srgbClr val="0B1F3A"/>
                </a:solidFill>
                <a:latin typeface="Carlito" pitchFamily="34" charset="0"/>
                <a:ea typeface="Carlito" pitchFamily="34" charset="-122"/>
                <a:cs typeface="Carlito" pitchFamily="34" charset="-120"/>
              </a:rPr>
              <a:t>Businesses need consistent daily or weekly posts. </a:t>
            </a:r>
            <a:pPr algn="l" indent="0" marL="0">
              <a:lnSpc>
                <a:spcPts val="1308"/>
              </a:lnSpc>
              <a:buNone/>
            </a:pPr>
            <a:r>
              <a:rPr lang="en-US" sz="844" b="1" dirty="0">
                <a:solidFill>
                  <a:srgbClr val="0B1F3A"/>
                </a:solidFill>
                <a:latin typeface="Carlito" pitchFamily="34" charset="0"/>
                <a:ea typeface="Carlito" pitchFamily="34" charset="-122"/>
                <a:cs typeface="Carlito" pitchFamily="34" charset="-120"/>
              </a:rPr>
              <a:t>One good content pack can cover a full week</a:t>
            </a:r>
            <a:pPr algn="l" indent="0" marL="0">
              <a:lnSpc>
                <a:spcPts val="1308"/>
              </a:lnSpc>
              <a:buNone/>
            </a:pPr>
            <a:r>
              <a:rPr lang="en-US" sz="844" dirty="0">
                <a:solidFill>
                  <a:srgbClr val="0B1F3A"/>
                </a:solidFill>
                <a:latin typeface="Carlito" pitchFamily="34" charset="0"/>
                <a:ea typeface="Carlito" pitchFamily="34" charset="-122"/>
                <a:cs typeface="Carlito" pitchFamily="34" charset="-120"/>
              </a:rPr>
              <a:t> — which is exactly why clients buy them on retainer. You will learn to ship a full 7-day pack, captions and schedule included.</a:t>
            </a:r>
            <a:endParaRPr lang="en-US" sz="844" dirty="0"/>
          </a:p>
        </p:txBody>
      </p:sp>
      <p:sp>
        <p:nvSpPr>
          <p:cNvPr id="10" name="Text 8"/>
          <p:cNvSpPr/>
          <p:nvPr/>
        </p:nvSpPr>
        <p:spPr>
          <a:xfrm>
            <a:off x="517922" y="1775892"/>
            <a:ext cx="4456249" cy="657225"/>
          </a:xfrm>
          <a:prstGeom prst="roundRect">
            <a:avLst>
              <a:gd name="adj" fmla="val 5797"/>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11" name="Text 9"/>
          <p:cNvSpPr/>
          <p:nvPr/>
        </p:nvSpPr>
        <p:spPr>
          <a:xfrm>
            <a:off x="678656" y="1893763"/>
            <a:ext cx="4134780" cy="94012"/>
          </a:xfrm>
          <a:prstGeom prst="rect">
            <a:avLst/>
          </a:prstGeom>
          <a:noFill/>
          <a:ln/>
        </p:spPr>
        <p:txBody>
          <a:bodyPr wrap="none" lIns="0" tIns="0" rIns="0" bIns="0" rtlCol="0" anchor="t">
            <a:normAutofit/>
          </a:bodyPr>
          <a:lstStyle/>
          <a:p>
            <a:pPr algn="l" indent="0" marL="0">
              <a:buNone/>
            </a:pPr>
            <a:r>
              <a:rPr lang="en-US" sz="800" b="1" spc="90" kern="0" dirty="0">
                <a:solidFill>
                  <a:srgbClr val="8A6F2E"/>
                </a:solidFill>
                <a:latin typeface="Carlito" pitchFamily="34" charset="0"/>
                <a:ea typeface="Carlito" pitchFamily="34" charset="-122"/>
                <a:cs typeface="Carlito" pitchFamily="34" charset="-120"/>
              </a:rPr>
              <a:t>WHAT YOU WILL CREATE</a:t>
            </a:r>
            <a:endParaRPr lang="en-US" sz="800" dirty="0"/>
          </a:p>
        </p:txBody>
      </p:sp>
      <p:sp>
        <p:nvSpPr>
          <p:cNvPr id="12" name="Text 10"/>
          <p:cNvSpPr/>
          <p:nvPr/>
        </p:nvSpPr>
        <p:spPr>
          <a:xfrm>
            <a:off x="678656" y="2015207"/>
            <a:ext cx="4134780" cy="300038"/>
          </a:xfrm>
          <a:prstGeom prst="rect">
            <a:avLst/>
          </a:prstGeom>
          <a:noFill/>
          <a:ln/>
        </p:spPr>
        <p:txBody>
          <a:bodyPr wrap="square" lIns="0" tIns="0" rIns="0" bIns="0" rtlCol="0" anchor="t"/>
          <a:lstStyle/>
          <a:p>
            <a:pPr algn="l" indent="0" marL="0">
              <a:lnSpc>
                <a:spcPts val="1181"/>
              </a:lnSpc>
              <a:buNone/>
            </a:pPr>
            <a:r>
              <a:rPr lang="en-US" sz="800" dirty="0">
                <a:solidFill>
                  <a:srgbClr val="5A6472"/>
                </a:solidFill>
                <a:latin typeface="Carlito" pitchFamily="34" charset="0"/>
                <a:ea typeface="Carlito" pitchFamily="34" charset="-122"/>
                <a:cs typeface="Carlito" pitchFamily="34" charset="-120"/>
              </a:rPr>
              <a:t>Carousels, single posts, story sets — plus a simple posting schedule that a client can hand straight to a social media manager.</a:t>
            </a:r>
            <a:endParaRPr lang="en-US" sz="800" dirty="0"/>
          </a:p>
        </p:txBody>
      </p:sp>
      <p:sp>
        <p:nvSpPr>
          <p:cNvPr id="13" name="Text 11"/>
          <p:cNvSpPr/>
          <p:nvPr/>
        </p:nvSpPr>
        <p:spPr>
          <a:xfrm>
            <a:off x="517922" y="2540273"/>
            <a:ext cx="4456249" cy="1235422"/>
          </a:xfrm>
          <a:prstGeom prst="roundRect">
            <a:avLst>
              <a:gd name="adj" fmla="val 3084"/>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14" name="Text 12"/>
          <p:cNvSpPr/>
          <p:nvPr/>
        </p:nvSpPr>
        <p:spPr>
          <a:xfrm>
            <a:off x="678656" y="2658145"/>
            <a:ext cx="4134780" cy="94012"/>
          </a:xfrm>
          <a:prstGeom prst="rect">
            <a:avLst/>
          </a:prstGeom>
          <a:noFill/>
          <a:ln/>
        </p:spPr>
        <p:txBody>
          <a:bodyPr wrap="none" lIns="0" tIns="0" rIns="0" bIns="0" rtlCol="0" anchor="t">
            <a:normAutofit/>
          </a:bodyPr>
          <a:lstStyle/>
          <a:p>
            <a:pPr algn="l" indent="0" marL="0">
              <a:buNone/>
            </a:pPr>
            <a:r>
              <a:rPr lang="en-US" sz="800" b="1" spc="90" kern="0" dirty="0">
                <a:solidFill>
                  <a:srgbClr val="8A6F2E"/>
                </a:solidFill>
                <a:latin typeface="Carlito" pitchFamily="34" charset="0"/>
                <a:ea typeface="Carlito" pitchFamily="34" charset="-122"/>
                <a:cs typeface="Carlito" pitchFamily="34" charset="-120"/>
              </a:rPr>
              <a:t>THE WORKFLOW</a:t>
            </a:r>
            <a:endParaRPr lang="en-US" sz="800" dirty="0"/>
          </a:p>
        </p:txBody>
      </p:sp>
      <p:sp>
        <p:nvSpPr>
          <p:cNvPr id="15" name="Text 13"/>
          <p:cNvSpPr/>
          <p:nvPr/>
        </p:nvSpPr>
        <p:spPr>
          <a:xfrm>
            <a:off x="678656" y="2779588"/>
            <a:ext cx="365760" cy="146304"/>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01</a:t>
            </a:r>
            <a:endParaRPr lang="en-US" sz="800" dirty="0"/>
          </a:p>
        </p:txBody>
      </p:sp>
      <p:sp>
        <p:nvSpPr>
          <p:cNvPr id="16" name="Text 14"/>
          <p:cNvSpPr/>
          <p:nvPr/>
        </p:nvSpPr>
        <p:spPr>
          <a:xfrm>
            <a:off x="992981" y="2779588"/>
            <a:ext cx="3930183" cy="153514"/>
          </a:xfrm>
          <a:prstGeom prst="rect">
            <a:avLst/>
          </a:prstGeom>
          <a:noFill/>
          <a:ln/>
        </p:spPr>
        <p:txBody>
          <a:bodyPr wrap="square" lIns="0" tIns="0" rIns="0" bIns="0" rtlCol="0" anchor="t"/>
          <a:lstStyle/>
          <a:p>
            <a:pPr algn="l" indent="0" marL="0">
              <a:lnSpc>
                <a:spcPts val="1024"/>
              </a:lnSpc>
              <a:buNone/>
            </a:pPr>
            <a:r>
              <a:rPr lang="en-US" sz="800" dirty="0">
                <a:solidFill>
                  <a:srgbClr val="0B1F3A"/>
                </a:solidFill>
                <a:latin typeface="Carlito" pitchFamily="34" charset="0"/>
                <a:ea typeface="Carlito" pitchFamily="34" charset="-122"/>
                <a:cs typeface="Carlito" pitchFamily="34" charset="-120"/>
              </a:rPr>
              <a:t>Understand the campaign goal</a:t>
            </a:r>
            <a:endParaRPr lang="en-US" sz="800" dirty="0"/>
          </a:p>
        </p:txBody>
      </p:sp>
      <p:sp>
        <p:nvSpPr>
          <p:cNvPr id="17" name="Text 15"/>
          <p:cNvSpPr/>
          <p:nvPr/>
        </p:nvSpPr>
        <p:spPr>
          <a:xfrm>
            <a:off x="678656" y="2966665"/>
            <a:ext cx="365760" cy="146304"/>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02</a:t>
            </a:r>
            <a:endParaRPr lang="en-US" sz="800" dirty="0"/>
          </a:p>
        </p:txBody>
      </p:sp>
      <p:sp>
        <p:nvSpPr>
          <p:cNvPr id="18" name="Text 16"/>
          <p:cNvSpPr/>
          <p:nvPr/>
        </p:nvSpPr>
        <p:spPr>
          <a:xfrm>
            <a:off x="992981" y="2966665"/>
            <a:ext cx="3820455" cy="153514"/>
          </a:xfrm>
          <a:prstGeom prst="rect">
            <a:avLst/>
          </a:prstGeom>
          <a:noFill/>
          <a:ln/>
        </p:spPr>
        <p:txBody>
          <a:bodyPr wrap="none" lIns="0" tIns="0" rIns="0" bIns="0" rtlCol="0" anchor="t"/>
          <a:lstStyle/>
          <a:p>
            <a:pPr algn="l" indent="0" marL="0">
              <a:lnSpc>
                <a:spcPts val="1024"/>
              </a:lnSpc>
              <a:buNone/>
            </a:pPr>
            <a:r>
              <a:rPr lang="en-US" sz="800" dirty="0">
                <a:solidFill>
                  <a:srgbClr val="0B1F3A"/>
                </a:solidFill>
                <a:latin typeface="Liberation Sans Narrow" pitchFamily="34" charset="0"/>
                <a:ea typeface="Liberation Sans Narrow" pitchFamily="34" charset="-122"/>
                <a:cs typeface="Liberation Sans Narrow" pitchFamily="34" charset="-120"/>
              </a:rPr>
              <a:t>Plan 5–7 pieces of content</a:t>
            </a:r>
            <a:endParaRPr lang="en-US" sz="800" dirty="0"/>
          </a:p>
        </p:txBody>
      </p:sp>
      <p:sp>
        <p:nvSpPr>
          <p:cNvPr id="19" name="Text 17"/>
          <p:cNvSpPr/>
          <p:nvPr/>
        </p:nvSpPr>
        <p:spPr>
          <a:xfrm>
            <a:off x="678656" y="3153742"/>
            <a:ext cx="365760" cy="146304"/>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03</a:t>
            </a:r>
            <a:endParaRPr lang="en-US" sz="800" dirty="0"/>
          </a:p>
        </p:txBody>
      </p:sp>
      <p:sp>
        <p:nvSpPr>
          <p:cNvPr id="20" name="Text 18"/>
          <p:cNvSpPr/>
          <p:nvPr/>
        </p:nvSpPr>
        <p:spPr>
          <a:xfrm>
            <a:off x="992981" y="3153742"/>
            <a:ext cx="3820455" cy="153514"/>
          </a:xfrm>
          <a:prstGeom prst="rect">
            <a:avLst/>
          </a:prstGeom>
          <a:noFill/>
          <a:ln/>
        </p:spPr>
        <p:txBody>
          <a:bodyPr wrap="none" lIns="0" tIns="0" rIns="0" bIns="0" rtlCol="0" anchor="t"/>
          <a:lstStyle/>
          <a:p>
            <a:pPr algn="l" indent="0" marL="0">
              <a:lnSpc>
                <a:spcPts val="1024"/>
              </a:lnSpc>
              <a:buNone/>
            </a:pPr>
            <a:r>
              <a:rPr lang="en-US" sz="800" dirty="0">
                <a:solidFill>
                  <a:srgbClr val="0B1F3A"/>
                </a:solidFill>
                <a:latin typeface="Carlito" pitchFamily="34" charset="0"/>
                <a:ea typeface="Carlito" pitchFamily="34" charset="-122"/>
                <a:cs typeface="Carlito" pitchFamily="34" charset="-120"/>
              </a:rPr>
              <a:t>Create the visuals with AI</a:t>
            </a:r>
            <a:endParaRPr lang="en-US" sz="800" dirty="0"/>
          </a:p>
        </p:txBody>
      </p:sp>
      <p:sp>
        <p:nvSpPr>
          <p:cNvPr id="21" name="Text 19"/>
          <p:cNvSpPr/>
          <p:nvPr/>
        </p:nvSpPr>
        <p:spPr>
          <a:xfrm>
            <a:off x="678656" y="3340819"/>
            <a:ext cx="365760" cy="146304"/>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04</a:t>
            </a:r>
            <a:endParaRPr lang="en-US" sz="800" dirty="0"/>
          </a:p>
        </p:txBody>
      </p:sp>
      <p:sp>
        <p:nvSpPr>
          <p:cNvPr id="22" name="Text 20"/>
          <p:cNvSpPr/>
          <p:nvPr/>
        </p:nvSpPr>
        <p:spPr>
          <a:xfrm>
            <a:off x="992981" y="3340819"/>
            <a:ext cx="3930183" cy="153514"/>
          </a:xfrm>
          <a:prstGeom prst="rect">
            <a:avLst/>
          </a:prstGeom>
          <a:noFill/>
          <a:ln/>
        </p:spPr>
        <p:txBody>
          <a:bodyPr wrap="square" lIns="0" tIns="0" rIns="0" bIns="0" rtlCol="0" anchor="t"/>
          <a:lstStyle/>
          <a:p>
            <a:pPr algn="l" indent="0" marL="0">
              <a:lnSpc>
                <a:spcPts val="1024"/>
              </a:lnSpc>
              <a:buNone/>
            </a:pPr>
            <a:r>
              <a:rPr lang="en-US" sz="800" dirty="0">
                <a:solidFill>
                  <a:srgbClr val="0B1F3A"/>
                </a:solidFill>
                <a:latin typeface="Carlito" pitchFamily="34" charset="0"/>
                <a:ea typeface="Carlito" pitchFamily="34" charset="-122"/>
                <a:cs typeface="Carlito" pitchFamily="34" charset="-120"/>
              </a:rPr>
              <a:t>Write short, Nigerian-friendly captions</a:t>
            </a:r>
            <a:endParaRPr lang="en-US" sz="800" dirty="0"/>
          </a:p>
        </p:txBody>
      </p:sp>
      <p:sp>
        <p:nvSpPr>
          <p:cNvPr id="23" name="Text 21"/>
          <p:cNvSpPr/>
          <p:nvPr/>
        </p:nvSpPr>
        <p:spPr>
          <a:xfrm>
            <a:off x="678656" y="3527896"/>
            <a:ext cx="365760" cy="129927"/>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05</a:t>
            </a:r>
            <a:endParaRPr lang="en-US" sz="800" dirty="0"/>
          </a:p>
        </p:txBody>
      </p:sp>
      <p:sp>
        <p:nvSpPr>
          <p:cNvPr id="24" name="Text 22"/>
          <p:cNvSpPr/>
          <p:nvPr/>
        </p:nvSpPr>
        <p:spPr>
          <a:xfrm>
            <a:off x="992981" y="3527896"/>
            <a:ext cx="3820455" cy="129927"/>
          </a:xfrm>
          <a:prstGeom prst="rect">
            <a:avLst/>
          </a:prstGeom>
          <a:noFill/>
          <a:ln/>
        </p:spPr>
        <p:txBody>
          <a:bodyPr wrap="square" lIns="0" tIns="0" rIns="0" bIns="0" rtlCol="0" anchor="t"/>
          <a:lstStyle/>
          <a:p>
            <a:pPr algn="l" indent="0" marL="0">
              <a:lnSpc>
                <a:spcPts val="1024"/>
              </a:lnSpc>
              <a:buNone/>
            </a:pPr>
            <a:r>
              <a:rPr lang="en-US" sz="800" dirty="0">
                <a:solidFill>
                  <a:srgbClr val="0B1F3A"/>
                </a:solidFill>
                <a:latin typeface="Carlito" pitchFamily="34" charset="0"/>
                <a:ea typeface="Carlito" pitchFamily="34" charset="-122"/>
                <a:cs typeface="Carlito" pitchFamily="34" charset="-120"/>
              </a:rPr>
              <a:t>Organise everything into a simple weekly schedule</a:t>
            </a:r>
            <a:endParaRPr lang="en-US" sz="800" dirty="0"/>
          </a:p>
        </p:txBody>
      </p:sp>
      <p:sp>
        <p:nvSpPr>
          <p:cNvPr id="25" name="Text 23"/>
          <p:cNvSpPr/>
          <p:nvPr/>
        </p:nvSpPr>
        <p:spPr>
          <a:xfrm>
            <a:off x="5149193" y="1772320"/>
            <a:ext cx="3480457" cy="1471613"/>
          </a:xfrm>
          <a:prstGeom prst="roundRect">
            <a:avLst>
              <a:gd name="adj" fmla="val 2589"/>
            </a:avLst>
          </a:prstGeom>
          <a:solidFill>
            <a:srgbClr val="0B1F3A"/>
          </a:solidFill>
          <a:ln/>
        </p:spPr>
        <p:txBody>
          <a:bodyPr wrap="square" rtlCol="0" anchor="ctr"/>
          <a:lstStyle/>
          <a:p>
            <a:pPr indent="0" marL="0">
              <a:buNone/>
            </a:pPr>
            <a:endParaRPr lang="en-US" dirty="0"/>
          </a:p>
        </p:txBody>
      </p:sp>
      <p:sp>
        <p:nvSpPr>
          <p:cNvPr id="26" name="Text 24"/>
          <p:cNvSpPr/>
          <p:nvPr/>
        </p:nvSpPr>
        <p:spPr>
          <a:xfrm>
            <a:off x="5306355" y="1900907"/>
            <a:ext cx="3275860" cy="94012"/>
          </a:xfrm>
          <a:prstGeom prst="rect">
            <a:avLst/>
          </a:prstGeom>
          <a:noFill/>
          <a:ln/>
        </p:spPr>
        <p:txBody>
          <a:bodyPr wrap="square" lIns="0" tIns="0" rIns="0" bIns="0" rtlCol="0" anchor="t">
            <a:normAutofit/>
          </a:bodyPr>
          <a:lstStyle/>
          <a:p>
            <a:pPr algn="l" indent="0" marL="0">
              <a:buNone/>
            </a:pPr>
            <a:r>
              <a:rPr lang="en-US" sz="800" b="1" spc="101" kern="0" dirty="0">
                <a:solidFill>
                  <a:srgbClr val="C9A24B"/>
                </a:solidFill>
                <a:latin typeface="Carlito" pitchFamily="34" charset="0"/>
                <a:ea typeface="Carlito" pitchFamily="34" charset="-122"/>
                <a:cs typeface="Carlito" pitchFamily="34" charset="-120"/>
              </a:rPr>
              <a:t>JOB SIMULATION · REAL CLIENT BRIEF</a:t>
            </a:r>
            <a:endParaRPr lang="en-US" sz="800" dirty="0"/>
          </a:p>
        </p:txBody>
      </p:sp>
      <p:sp>
        <p:nvSpPr>
          <p:cNvPr id="27" name="Text 25"/>
          <p:cNvSpPr/>
          <p:nvPr/>
        </p:nvSpPr>
        <p:spPr>
          <a:xfrm>
            <a:off x="5306355" y="2022351"/>
            <a:ext cx="3166132" cy="158306"/>
          </a:xfrm>
          <a:prstGeom prst="rect">
            <a:avLst/>
          </a:prstGeom>
          <a:noFill/>
          <a:ln/>
        </p:spPr>
        <p:txBody>
          <a:bodyPr wrap="none" lIns="0" tIns="0" rIns="0" bIns="0" rtlCol="0" anchor="t">
            <a:normAutofit/>
          </a:bodyPr>
          <a:lstStyle/>
          <a:p>
            <a:pPr algn="l" indent="0" marL="0">
              <a:buNone/>
            </a:pPr>
            <a:r>
              <a:rPr lang="en-US" sz="1125" b="1" dirty="0">
                <a:solidFill>
                  <a:srgbClr val="FAF7F2"/>
                </a:solidFill>
                <a:latin typeface="Tinos" pitchFamily="34" charset="0"/>
                <a:ea typeface="Tinos" pitchFamily="34" charset="-122"/>
                <a:cs typeface="Tinos" pitchFamily="34" charset="-120"/>
              </a:rPr>
              <a:t>PayLater NG</a:t>
            </a:r>
            <a:endParaRPr lang="en-US" sz="1125" dirty="0"/>
          </a:p>
        </p:txBody>
      </p:sp>
      <p:sp>
        <p:nvSpPr>
          <p:cNvPr id="28" name="Text 26"/>
          <p:cNvSpPr/>
          <p:nvPr/>
        </p:nvSpPr>
        <p:spPr>
          <a:xfrm>
            <a:off x="5306355" y="2208088"/>
            <a:ext cx="3166132" cy="115443"/>
          </a:xfrm>
          <a:prstGeom prst="rect">
            <a:avLst/>
          </a:prstGeom>
          <a:noFill/>
          <a:ln/>
        </p:spPr>
        <p:txBody>
          <a:bodyPr wrap="square" lIns="0" tIns="0" rIns="0" bIns="0" rtlCol="0" anchor="t">
            <a:normAutofit/>
          </a:bodyPr>
          <a:lstStyle/>
          <a:p>
            <a:pPr algn="l" indent="0" marL="0">
              <a:buNone/>
            </a:pPr>
            <a:r>
              <a:rPr lang="en-US" sz="800" dirty="0">
                <a:solidFill>
                  <a:srgbClr val="FAF7F2">
                    <a:alpha val="70000"/>
                  </a:srgbClr>
                </a:solidFill>
                <a:latin typeface="Carlito" pitchFamily="34" charset="0"/>
                <a:ea typeface="Carlito" pitchFamily="34" charset="-122"/>
                <a:cs typeface="Carlito" pitchFamily="34" charset="-120"/>
              </a:rPr>
              <a:t>Lagos fintech · buy-now-pay-later for market women</a:t>
            </a:r>
            <a:endParaRPr lang="en-US" sz="800" dirty="0"/>
          </a:p>
        </p:txBody>
      </p:sp>
      <p:sp>
        <p:nvSpPr>
          <p:cNvPr id="29" name="Shape 27"/>
          <p:cNvSpPr/>
          <p:nvPr/>
        </p:nvSpPr>
        <p:spPr>
          <a:xfrm>
            <a:off x="5313499" y="2350963"/>
            <a:ext cx="0" cy="557213"/>
          </a:xfrm>
          <a:prstGeom prst="line">
            <a:avLst/>
          </a:prstGeom>
          <a:noFill/>
          <a:ln w="14288">
            <a:solidFill>
              <a:srgbClr val="C9A24B"/>
            </a:solidFill>
            <a:prstDash val="solid"/>
          </a:ln>
        </p:spPr>
      </p:sp>
      <p:sp>
        <p:nvSpPr>
          <p:cNvPr id="30" name="Text 28"/>
          <p:cNvSpPr/>
          <p:nvPr/>
        </p:nvSpPr>
        <p:spPr>
          <a:xfrm>
            <a:off x="5306355" y="2350963"/>
            <a:ext cx="3166132" cy="586931"/>
          </a:xfrm>
          <a:prstGeom prst="rect">
            <a:avLst/>
          </a:prstGeom>
          <a:noFill/>
          <a:ln/>
        </p:spPr>
        <p:txBody>
          <a:bodyPr wrap="square" lIns="85725" tIns="0" rIns="0" bIns="0" rtlCol="0" anchor="t">
            <a:normAutofit/>
          </a:bodyPr>
          <a:lstStyle/>
          <a:p>
            <a:pPr algn="l" indent="0" marL="0">
              <a:lnSpc>
                <a:spcPts val="1097"/>
              </a:lnSpc>
              <a:buNone/>
            </a:pPr>
            <a:r>
              <a:rPr lang="en-US" sz="800" i="1" dirty="0">
                <a:solidFill>
                  <a:srgbClr val="FAF7F2">
                    <a:alpha val="92000"/>
                  </a:srgbClr>
                </a:solidFill>
                <a:latin typeface="Tinos" pitchFamily="34" charset="0"/>
                <a:ea typeface="Tinos" pitchFamily="34" charset="-122"/>
                <a:cs typeface="Tinos" pitchFamily="34" charset="-120"/>
              </a:rPr>
              <a:t>"Create a 7-day Instagram content pack to promote our new Market Queen loan offer for women traders. Tone should be empowering, simple and trustworthy. Include 3 carousels, 2 single image posts and 2 story sets. Also give us a simple posting schedule for the week."</a:t>
            </a:r>
            <a:endParaRPr lang="en-US" sz="800" dirty="0"/>
          </a:p>
        </p:txBody>
      </p:sp>
      <p:sp>
        <p:nvSpPr>
          <p:cNvPr id="31" name="Text 29"/>
          <p:cNvSpPr/>
          <p:nvPr/>
        </p:nvSpPr>
        <p:spPr>
          <a:xfrm>
            <a:off x="5306355" y="2956325"/>
            <a:ext cx="581769" cy="168021"/>
          </a:xfrm>
          <a:prstGeom prst="roundRect">
            <a:avLst>
              <a:gd name="adj" fmla="val 566893"/>
            </a:avLst>
          </a:prstGeom>
          <a:noFill/>
          <a:ln w="7144">
            <a:solidFill>
              <a:srgbClr val="C9A24B"/>
            </a:solidFill>
            <a:prstDash val="solid"/>
          </a:ln>
        </p:spPr>
        <p:txBody>
          <a:bodyPr wrap="square" rtlCol="0" anchor="ctr"/>
          <a:lstStyle/>
          <a:p>
            <a:pPr indent="0" marL="0">
              <a:buNone/>
            </a:pPr>
            <a:endParaRPr lang="en-US" dirty="0"/>
          </a:p>
        </p:txBody>
      </p:sp>
      <p:sp>
        <p:nvSpPr>
          <p:cNvPr id="32" name="Text 30"/>
          <p:cNvSpPr/>
          <p:nvPr/>
        </p:nvSpPr>
        <p:spPr>
          <a:xfrm>
            <a:off x="5244972" y="2965326"/>
            <a:ext cx="704535" cy="150019"/>
          </a:xfrm>
          <a:prstGeom prst="rect">
            <a:avLst/>
          </a:prstGeom>
          <a:noFill/>
          <a:ln/>
        </p:spPr>
        <p:txBody>
          <a:bodyPr wrap="none" lIns="0" tIns="0" rIns="0" bIns="0" rtlCol="0" anchor="ctr"/>
          <a:lstStyle/>
          <a:p>
            <a:pPr algn="ctr" indent="0" marL="0">
              <a:buNone/>
            </a:pPr>
            <a:r>
              <a:rPr lang="en-US" sz="800" spc="23" kern="0" dirty="0">
                <a:solidFill>
                  <a:srgbClr val="E7CD87"/>
                </a:solidFill>
                <a:latin typeface="Liberation Sans Narrow" pitchFamily="34" charset="0"/>
                <a:ea typeface="Liberation Sans Narrow" pitchFamily="34" charset="-122"/>
                <a:cs typeface="Liberation Sans Narrow" pitchFamily="34" charset="-120"/>
              </a:rPr>
              <a:t>3 carousels</a:t>
            </a:r>
            <a:endParaRPr lang="en-US" sz="800" dirty="0"/>
          </a:p>
        </p:txBody>
      </p:sp>
      <p:sp>
        <p:nvSpPr>
          <p:cNvPr id="33" name="Text 31"/>
          <p:cNvSpPr/>
          <p:nvPr/>
        </p:nvSpPr>
        <p:spPr>
          <a:xfrm>
            <a:off x="5930987" y="2956325"/>
            <a:ext cx="673633" cy="168021"/>
          </a:xfrm>
          <a:prstGeom prst="roundRect">
            <a:avLst>
              <a:gd name="adj" fmla="val 566893"/>
            </a:avLst>
          </a:prstGeom>
          <a:noFill/>
          <a:ln w="7144">
            <a:solidFill>
              <a:srgbClr val="C9A24B"/>
            </a:solidFill>
            <a:prstDash val="solid"/>
          </a:ln>
        </p:spPr>
        <p:txBody>
          <a:bodyPr wrap="square" rtlCol="0" anchor="ctr"/>
          <a:lstStyle/>
          <a:p>
            <a:pPr indent="0" marL="0">
              <a:buNone/>
            </a:pPr>
            <a:endParaRPr lang="en-US" dirty="0"/>
          </a:p>
        </p:txBody>
      </p:sp>
      <p:sp>
        <p:nvSpPr>
          <p:cNvPr id="34" name="Text 32"/>
          <p:cNvSpPr/>
          <p:nvPr/>
        </p:nvSpPr>
        <p:spPr>
          <a:xfrm>
            <a:off x="5836410" y="2965326"/>
            <a:ext cx="862787" cy="150019"/>
          </a:xfrm>
          <a:prstGeom prst="rect">
            <a:avLst/>
          </a:prstGeom>
          <a:noFill/>
          <a:ln/>
        </p:spPr>
        <p:txBody>
          <a:bodyPr wrap="none" lIns="0" tIns="0" rIns="0" bIns="0" rtlCol="0" anchor="ctr"/>
          <a:lstStyle/>
          <a:p>
            <a:pPr algn="ctr" indent="0" marL="0">
              <a:buNone/>
            </a:pPr>
            <a:r>
              <a:rPr lang="en-US" sz="800" spc="23" kern="0" dirty="0">
                <a:solidFill>
                  <a:srgbClr val="E7CD87"/>
                </a:solidFill>
                <a:latin typeface="Liberation Sans Narrow" pitchFamily="34" charset="0"/>
                <a:ea typeface="Liberation Sans Narrow" pitchFamily="34" charset="-122"/>
                <a:cs typeface="Liberation Sans Narrow" pitchFamily="34" charset="-120"/>
              </a:rPr>
              <a:t>2 single posts</a:t>
            </a:r>
            <a:endParaRPr lang="en-US" sz="800" dirty="0"/>
          </a:p>
        </p:txBody>
      </p:sp>
      <p:sp>
        <p:nvSpPr>
          <p:cNvPr id="35" name="Text 33"/>
          <p:cNvSpPr/>
          <p:nvPr/>
        </p:nvSpPr>
        <p:spPr>
          <a:xfrm>
            <a:off x="6647483" y="2956325"/>
            <a:ext cx="588578" cy="168021"/>
          </a:xfrm>
          <a:prstGeom prst="roundRect">
            <a:avLst>
              <a:gd name="adj" fmla="val 566893"/>
            </a:avLst>
          </a:prstGeom>
          <a:noFill/>
          <a:ln w="7144">
            <a:solidFill>
              <a:srgbClr val="C9A24B"/>
            </a:solidFill>
            <a:prstDash val="solid"/>
          </a:ln>
        </p:spPr>
        <p:txBody>
          <a:bodyPr wrap="square" rtlCol="0" anchor="ctr"/>
          <a:lstStyle/>
          <a:p>
            <a:pPr indent="0" marL="0">
              <a:buNone/>
            </a:pPr>
            <a:endParaRPr lang="en-US" dirty="0"/>
          </a:p>
        </p:txBody>
      </p:sp>
      <p:sp>
        <p:nvSpPr>
          <p:cNvPr id="36" name="Text 34"/>
          <p:cNvSpPr/>
          <p:nvPr/>
        </p:nvSpPr>
        <p:spPr>
          <a:xfrm>
            <a:off x="6572720" y="2965326"/>
            <a:ext cx="738104" cy="150019"/>
          </a:xfrm>
          <a:prstGeom prst="rect">
            <a:avLst/>
          </a:prstGeom>
          <a:noFill/>
          <a:ln/>
        </p:spPr>
        <p:txBody>
          <a:bodyPr wrap="none" lIns="0" tIns="0" rIns="0" bIns="0" rtlCol="0" anchor="ctr"/>
          <a:lstStyle/>
          <a:p>
            <a:pPr algn="ctr" indent="0" marL="0">
              <a:buNone/>
            </a:pPr>
            <a:r>
              <a:rPr lang="en-US" sz="800" spc="23" kern="0" dirty="0">
                <a:solidFill>
                  <a:srgbClr val="E7CD87"/>
                </a:solidFill>
                <a:latin typeface="Liberation Sans Narrow" pitchFamily="34" charset="0"/>
                <a:ea typeface="Liberation Sans Narrow" pitchFamily="34" charset="-122"/>
                <a:cs typeface="Liberation Sans Narrow" pitchFamily="34" charset="-120"/>
              </a:rPr>
              <a:t>2 story sets</a:t>
            </a:r>
            <a:endParaRPr lang="en-US" sz="800" dirty="0"/>
          </a:p>
        </p:txBody>
      </p:sp>
      <p:sp>
        <p:nvSpPr>
          <p:cNvPr id="37" name="Text 35"/>
          <p:cNvSpPr/>
          <p:nvPr/>
        </p:nvSpPr>
        <p:spPr>
          <a:xfrm>
            <a:off x="7278923" y="2956325"/>
            <a:ext cx="713370" cy="168021"/>
          </a:xfrm>
          <a:prstGeom prst="roundRect">
            <a:avLst>
              <a:gd name="adj" fmla="val 566893"/>
            </a:avLst>
          </a:prstGeom>
          <a:noFill/>
          <a:ln w="7144">
            <a:solidFill>
              <a:srgbClr val="C9A24B"/>
            </a:solidFill>
            <a:prstDash val="solid"/>
          </a:ln>
        </p:spPr>
        <p:txBody>
          <a:bodyPr wrap="square" rtlCol="0" anchor="ctr"/>
          <a:lstStyle/>
          <a:p>
            <a:pPr indent="0" marL="0">
              <a:buNone/>
            </a:pPr>
            <a:endParaRPr lang="en-US" dirty="0"/>
          </a:p>
        </p:txBody>
      </p:sp>
      <p:sp>
        <p:nvSpPr>
          <p:cNvPr id="38" name="Text 36"/>
          <p:cNvSpPr/>
          <p:nvPr/>
        </p:nvSpPr>
        <p:spPr>
          <a:xfrm>
            <a:off x="7278923" y="2965326"/>
            <a:ext cx="713370" cy="150019"/>
          </a:xfrm>
          <a:prstGeom prst="rect">
            <a:avLst/>
          </a:prstGeom>
          <a:noFill/>
          <a:ln/>
        </p:spPr>
        <p:txBody>
          <a:bodyPr wrap="none" lIns="0" tIns="0" rIns="0" bIns="0" rtlCol="0" anchor="ctr"/>
          <a:lstStyle/>
          <a:p>
            <a:pPr algn="ctr" indent="0" marL="0">
              <a:buNone/>
            </a:pPr>
            <a:r>
              <a:rPr lang="en-US" sz="800" spc="23" kern="0" dirty="0">
                <a:solidFill>
                  <a:srgbClr val="E7CD87"/>
                </a:solidFill>
                <a:latin typeface="Liberation Sans Narrow" pitchFamily="34" charset="0"/>
                <a:ea typeface="Liberation Sans Narrow" pitchFamily="34" charset="-122"/>
                <a:cs typeface="Liberation Sans Narrow" pitchFamily="34" charset="-120"/>
              </a:rPr>
              <a:t>7-day schedule</a:t>
            </a:r>
            <a:endParaRPr lang="en-US" sz="800" dirty="0"/>
          </a:p>
        </p:txBody>
      </p:sp>
      <p:sp>
        <p:nvSpPr>
          <p:cNvPr id="39" name="Text 37"/>
          <p:cNvSpPr/>
          <p:nvPr/>
        </p:nvSpPr>
        <p:spPr>
          <a:xfrm>
            <a:off x="5152765" y="3347517"/>
            <a:ext cx="3473314" cy="657225"/>
          </a:xfrm>
          <a:prstGeom prst="roundRect">
            <a:avLst>
              <a:gd name="adj" fmla="val 5797"/>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40" name="Text 38"/>
          <p:cNvSpPr/>
          <p:nvPr/>
        </p:nvSpPr>
        <p:spPr>
          <a:xfrm>
            <a:off x="5313499" y="3465388"/>
            <a:ext cx="3151845" cy="94012"/>
          </a:xfrm>
          <a:prstGeom prst="rect">
            <a:avLst/>
          </a:prstGeom>
          <a:noFill/>
          <a:ln/>
        </p:spPr>
        <p:txBody>
          <a:bodyPr wrap="none" lIns="0" tIns="0" rIns="0" bIns="0" rtlCol="0" anchor="t">
            <a:normAutofit/>
          </a:bodyPr>
          <a:lstStyle/>
          <a:p>
            <a:pPr algn="l" indent="0" marL="0">
              <a:buNone/>
            </a:pPr>
            <a:r>
              <a:rPr lang="en-US" sz="800" b="1" spc="90" kern="0" dirty="0">
                <a:solidFill>
                  <a:srgbClr val="8A6F2E"/>
                </a:solidFill>
                <a:latin typeface="Carlito" pitchFamily="34" charset="0"/>
                <a:ea typeface="Carlito" pitchFamily="34" charset="-122"/>
                <a:cs typeface="Carlito" pitchFamily="34" charset="-120"/>
              </a:rPr>
              <a:t>PORTFOLIO DELIVERABLE</a:t>
            </a:r>
            <a:endParaRPr lang="en-US" sz="800" dirty="0"/>
          </a:p>
        </p:txBody>
      </p:sp>
      <p:sp>
        <p:nvSpPr>
          <p:cNvPr id="41" name="Text 39"/>
          <p:cNvSpPr/>
          <p:nvPr/>
        </p:nvSpPr>
        <p:spPr>
          <a:xfrm>
            <a:off x="5313499" y="3586832"/>
            <a:ext cx="3151845" cy="300038"/>
          </a:xfrm>
          <a:prstGeom prst="rect">
            <a:avLst/>
          </a:prstGeom>
          <a:noFill/>
          <a:ln/>
        </p:spPr>
        <p:txBody>
          <a:bodyPr wrap="square" lIns="0" tIns="0" rIns="0" bIns="0" rtlCol="0" anchor="t"/>
          <a:lstStyle/>
          <a:p>
            <a:pPr algn="l" indent="0" marL="0">
              <a:lnSpc>
                <a:spcPts val="1181"/>
              </a:lnSpc>
              <a:buNone/>
            </a:pPr>
            <a:r>
              <a:rPr lang="en-US" sz="800" dirty="0">
                <a:solidFill>
                  <a:srgbClr val="5A6472"/>
                </a:solidFill>
                <a:latin typeface="Carlito" pitchFamily="34" charset="0"/>
                <a:ea typeface="Carlito" pitchFamily="34" charset="-122"/>
                <a:cs typeface="Carlito" pitchFamily="34" charset="-120"/>
              </a:rPr>
              <a:t>A 7-day content pack — PayLater NG carousels, single posts, story sets and a posting schedule ready for the client.</a:t>
            </a:r>
            <a:endParaRPr lang="en-US" sz="800" dirty="0"/>
          </a:p>
        </p:txBody>
      </p:sp>
      <p:sp>
        <p:nvSpPr>
          <p:cNvPr id="42" name="Text 40"/>
          <p:cNvSpPr/>
          <p:nvPr/>
        </p:nvSpPr>
        <p:spPr>
          <a:xfrm>
            <a:off x="514350" y="4864894"/>
            <a:ext cx="2512219" cy="120701"/>
          </a:xfrm>
          <a:prstGeom prst="rect">
            <a:avLst/>
          </a:prstGeom>
          <a:noFill/>
          <a:ln/>
        </p:spPr>
        <p:txBody>
          <a:bodyPr wrap="square" lIns="0" tIns="0" rIns="0" bIns="0" rtlCol="0" anchor="t"/>
          <a:lstStyle/>
          <a:p>
            <a:pPr algn="l" indent="0" marL="0">
              <a:buNone/>
            </a:pPr>
            <a:r>
              <a:rPr lang="en-US" sz="600" spc="84" kern="0" dirty="0">
                <a:solidFill>
                  <a:srgbClr val="5A6472"/>
                </a:solidFill>
                <a:latin typeface="Carlito" pitchFamily="34" charset="0"/>
                <a:ea typeface="Carlito" pitchFamily="34" charset="-122"/>
                <a:cs typeface="Carlito" pitchFamily="34" charset="-120"/>
              </a:rPr>
              <a:t>DARA INITIATIVE TECH · AI CREATIVES TRAINING</a:t>
            </a:r>
            <a:endParaRPr lang="en-US" sz="600" dirty="0"/>
          </a:p>
        </p:txBody>
      </p:sp>
      <p:sp>
        <p:nvSpPr>
          <p:cNvPr id="43" name="Text 41"/>
          <p:cNvSpPr/>
          <p:nvPr/>
        </p:nvSpPr>
        <p:spPr>
          <a:xfrm>
            <a:off x="8770739" y="4857750"/>
            <a:ext cx="185738" cy="119703"/>
          </a:xfrm>
          <a:prstGeom prst="rect">
            <a:avLst/>
          </a:prstGeom>
          <a:noFill/>
          <a:ln/>
        </p:spPr>
        <p:txBody>
          <a:bodyPr wrap="none" lIns="0" tIns="0" rIns="0" bIns="0" rtlCol="0" anchor="t"/>
          <a:lstStyle/>
          <a:p>
            <a:pPr algn="l" indent="0" marL="0">
              <a:buNone/>
            </a:pPr>
            <a:r>
              <a:rPr lang="en-US" sz="800" spc="113" kern="0" dirty="0">
                <a:solidFill>
                  <a:srgbClr val="5A6472"/>
                </a:solidFill>
                <a:latin typeface="Liberation Sans Narrow" pitchFamily="34" charset="0"/>
                <a:ea typeface="Liberation Sans Narrow" pitchFamily="34" charset="-122"/>
                <a:cs typeface="Liberation Sans Narrow" pitchFamily="34" charset="-120"/>
              </a:rPr>
              <a:t>06</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7F2"/>
        </a:solidFill>
      </p:bgPr>
    </p:bg>
    <p:spTree>
      <p:nvGrpSpPr>
        <p:cNvPr id="1" name=""/>
        <p:cNvGrpSpPr/>
        <p:nvPr/>
      </p:nvGrpSpPr>
      <p:grpSpPr>
        <a:xfrm>
          <a:off x="0" y="0"/>
          <a:ext cx="0" cy="0"/>
          <a:chOff x="0" y="0"/>
          <a:chExt cx="0" cy="0"/>
        </a:xfrm>
      </p:grpSpPr>
      <p:sp>
        <p:nvSpPr>
          <p:cNvPr id="2" name="Text 0"/>
          <p:cNvSpPr/>
          <p:nvPr/>
        </p:nvSpPr>
        <p:spPr>
          <a:xfrm>
            <a:off x="514350" y="421481"/>
            <a:ext cx="42863" cy="42863"/>
          </a:xfrm>
          <a:prstGeom prst="roundRect">
            <a:avLst>
              <a:gd name="adj" fmla="val 66666"/>
            </a:avLst>
          </a:prstGeom>
          <a:solidFill>
            <a:srgbClr val="C9A24B"/>
          </a:solidFill>
          <a:ln/>
        </p:spPr>
        <p:txBody>
          <a:bodyPr wrap="square" rtlCol="0" anchor="ctr"/>
          <a:lstStyle/>
          <a:p>
            <a:pPr indent="0" marL="0">
              <a:buNone/>
            </a:pPr>
            <a:endParaRPr lang="en-US" dirty="0"/>
          </a:p>
        </p:txBody>
      </p:sp>
      <p:sp>
        <p:nvSpPr>
          <p:cNvPr id="3" name="Text 1"/>
          <p:cNvSpPr/>
          <p:nvPr/>
        </p:nvSpPr>
        <p:spPr>
          <a:xfrm>
            <a:off x="514350" y="400050"/>
            <a:ext cx="1148531" cy="119703"/>
          </a:xfrm>
          <a:prstGeom prst="rect">
            <a:avLst/>
          </a:prstGeom>
          <a:noFill/>
          <a:ln/>
        </p:spPr>
        <p:txBody>
          <a:bodyPr wrap="none" lIns="0" tIns="0" rIns="0" bIns="0" rtlCol="0" anchor="t"/>
          <a:lstStyle/>
          <a:p>
            <a:pPr algn="l" indent="0" marL="0">
              <a:buNone/>
            </a:pPr>
            <a:r>
              <a:rPr lang="en-US" sz="800" b="1" spc="135" kern="0" dirty="0">
                <a:solidFill>
                  <a:srgbClr val="8A6F2E"/>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4" name="Text 2"/>
          <p:cNvSpPr/>
          <p:nvPr/>
        </p:nvSpPr>
        <p:spPr>
          <a:xfrm>
            <a:off x="1347043" y="439341"/>
            <a:ext cx="5261372" cy="7144"/>
          </a:xfrm>
          <a:prstGeom prst="rect">
            <a:avLst/>
          </a:prstGeom>
          <a:solidFill>
            <a:srgbClr val="E8DEC8"/>
          </a:solidFill>
          <a:ln/>
        </p:spPr>
        <p:txBody>
          <a:bodyPr wrap="square" rtlCol="0" anchor="ctr"/>
          <a:lstStyle/>
          <a:p>
            <a:pPr indent="0" marL="0">
              <a:buNone/>
            </a:pPr>
            <a:endParaRPr lang="en-US" dirty="0"/>
          </a:p>
        </p:txBody>
      </p:sp>
      <p:sp>
        <p:nvSpPr>
          <p:cNvPr id="5" name="Text 3"/>
          <p:cNvSpPr/>
          <p:nvPr/>
        </p:nvSpPr>
        <p:spPr>
          <a:xfrm>
            <a:off x="6722715" y="403622"/>
            <a:ext cx="2167589" cy="120701"/>
          </a:xfrm>
          <a:prstGeom prst="rect">
            <a:avLst/>
          </a:prstGeom>
          <a:noFill/>
          <a:ln/>
        </p:spPr>
        <p:txBody>
          <a:bodyPr wrap="square" lIns="0" tIns="0" rIns="0" bIns="0" rtlCol="0" anchor="t"/>
          <a:lstStyle/>
          <a:p>
            <a:pPr algn="l" indent="0" marL="0">
              <a:buNone/>
            </a:pPr>
            <a:r>
              <a:rPr lang="en-US" sz="600" b="1" spc="90" kern="0" dirty="0">
                <a:solidFill>
                  <a:srgbClr val="5A6472"/>
                </a:solidFill>
                <a:latin typeface="Carlito" pitchFamily="34" charset="0"/>
                <a:ea typeface="Carlito" pitchFamily="34" charset="-122"/>
                <a:cs typeface="Carlito" pitchFamily="34" charset="-120"/>
              </a:rPr>
              <a:t>HIGHEST ENGAGEMENT · REELS &amp; TIKTOK</a:t>
            </a:r>
            <a:endParaRPr lang="en-US" sz="600" dirty="0"/>
          </a:p>
        </p:txBody>
      </p:sp>
      <p:sp>
        <p:nvSpPr>
          <p:cNvPr id="6" name="Text 4"/>
          <p:cNvSpPr/>
          <p:nvPr/>
        </p:nvSpPr>
        <p:spPr>
          <a:xfrm>
            <a:off x="468569" y="571500"/>
            <a:ext cx="1243493" cy="629516"/>
          </a:xfrm>
          <a:prstGeom prst="rect">
            <a:avLst/>
          </a:prstGeom>
          <a:noFill/>
          <a:ln/>
        </p:spPr>
        <p:txBody>
          <a:bodyPr wrap="none" lIns="0" tIns="0" rIns="0" bIns="0" rtlCol="0" anchor="t"/>
          <a:lstStyle/>
          <a:p>
            <a:pPr algn="l" indent="0" marL="0">
              <a:lnSpc>
                <a:spcPts val="4590"/>
              </a:lnSpc>
              <a:buNone/>
            </a:pPr>
            <a:r>
              <a:rPr lang="en-US" sz="5400" b="1" spc="-169" kern="0" dirty="0">
                <a:solidFill>
                  <a:srgbClr val="C9A24B"/>
                </a:solidFill>
                <a:latin typeface="Liberation Sans Narrow" pitchFamily="34" charset="0"/>
                <a:ea typeface="Liberation Sans Narrow" pitchFamily="34" charset="-122"/>
                <a:cs typeface="Liberation Sans Narrow" pitchFamily="34" charset="-120"/>
              </a:rPr>
              <a:t>04</a:t>
            </a:r>
            <a:endParaRPr lang="en-US" sz="5400" dirty="0"/>
          </a:p>
        </p:txBody>
      </p:sp>
      <p:sp>
        <p:nvSpPr>
          <p:cNvPr id="7" name="Text 5"/>
          <p:cNvSpPr/>
          <p:nvPr/>
        </p:nvSpPr>
        <p:spPr>
          <a:xfrm>
            <a:off x="1420044" y="683679"/>
            <a:ext cx="3895458" cy="91440"/>
          </a:xfrm>
          <a:prstGeom prst="rect">
            <a:avLst/>
          </a:prstGeom>
          <a:noFill/>
          <a:ln/>
        </p:spPr>
        <p:txBody>
          <a:bodyPr wrap="none" lIns="0" tIns="0" rIns="0" bIns="0" rtlCol="0" anchor="t">
            <a:normAutofit/>
          </a:bodyPr>
          <a:lstStyle/>
          <a:p>
            <a:pPr algn="l" indent="0" marL="0">
              <a:buNone/>
            </a:pPr>
            <a:r>
              <a:rPr lang="en-US" sz="800" b="1" spc="135" kern="0" dirty="0">
                <a:solidFill>
                  <a:srgbClr val="5A6472"/>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8" name="Text 6"/>
          <p:cNvSpPr/>
          <p:nvPr/>
        </p:nvSpPr>
        <p:spPr>
          <a:xfrm>
            <a:off x="1420044" y="797979"/>
            <a:ext cx="2823283" cy="307766"/>
          </a:xfrm>
          <a:prstGeom prst="rect">
            <a:avLst/>
          </a:prstGeom>
          <a:noFill/>
          <a:ln/>
        </p:spPr>
        <p:txBody>
          <a:bodyPr wrap="square" lIns="0" tIns="0" rIns="0" bIns="0" rtlCol="0" anchor="t"/>
          <a:lstStyle/>
          <a:p>
            <a:pPr algn="l" indent="0" marL="0">
              <a:lnSpc>
                <a:spcPts val="2244"/>
              </a:lnSpc>
              <a:buNone/>
            </a:pPr>
            <a:r>
              <a:rPr lang="en-US" sz="2138" b="1" spc="-45" kern="0" dirty="0">
                <a:solidFill>
                  <a:srgbClr val="0B1F3A"/>
                </a:solidFill>
                <a:latin typeface="Tinos" pitchFamily="34" charset="0"/>
                <a:ea typeface="Tinos" pitchFamily="34" charset="-122"/>
                <a:cs typeface="Tinos" pitchFamily="34" charset="-120"/>
              </a:rPr>
              <a:t>Short AI Videos &amp; Reels</a:t>
            </a:r>
            <a:endParaRPr lang="en-US" sz="2138" dirty="0"/>
          </a:p>
        </p:txBody>
      </p:sp>
      <p:sp>
        <p:nvSpPr>
          <p:cNvPr id="9" name="Text 7"/>
          <p:cNvSpPr/>
          <p:nvPr/>
        </p:nvSpPr>
        <p:spPr>
          <a:xfrm>
            <a:off x="514350" y="1282973"/>
            <a:ext cx="7715250" cy="358759"/>
          </a:xfrm>
          <a:prstGeom prst="rect">
            <a:avLst/>
          </a:prstGeom>
          <a:noFill/>
          <a:ln/>
        </p:spPr>
        <p:txBody>
          <a:bodyPr wrap="square" lIns="0" tIns="0" rIns="0" bIns="0" rtlCol="0" anchor="t"/>
          <a:lstStyle/>
          <a:p>
            <a:pPr algn="l" indent="0" marL="0">
              <a:lnSpc>
                <a:spcPts val="1308"/>
              </a:lnSpc>
              <a:buNone/>
            </a:pPr>
            <a:r>
              <a:rPr lang="en-US" sz="844" dirty="0">
                <a:solidFill>
                  <a:srgbClr val="0B1F3A"/>
                </a:solidFill>
                <a:latin typeface="Carlito" pitchFamily="34" charset="0"/>
                <a:ea typeface="Carlito" pitchFamily="34" charset="-122"/>
                <a:cs typeface="Carlito" pitchFamily="34" charset="-120"/>
              </a:rPr>
              <a:t>Short video gets the highest engagement on Instagram, TikTok and WhatsApp Status. Most organisations struggle to produce it regularly — so </a:t>
            </a:r>
            <a:pPr algn="l" indent="0" marL="0">
              <a:lnSpc>
                <a:spcPts val="1308"/>
              </a:lnSpc>
              <a:buNone/>
            </a:pPr>
            <a:r>
              <a:rPr lang="en-US" sz="844" b="1" dirty="0">
                <a:solidFill>
                  <a:srgbClr val="0B1F3A"/>
                </a:solidFill>
                <a:latin typeface="Carlito" pitchFamily="34" charset="0"/>
                <a:ea typeface="Carlito" pitchFamily="34" charset="-122"/>
                <a:cs typeface="Carlito" pitchFamily="34" charset="-120"/>
              </a:rPr>
              <a:t>the person who can is genuinely valuable</a:t>
            </a:r>
            <a:pPr algn="l" indent="0" marL="0">
              <a:lnSpc>
                <a:spcPts val="1308"/>
              </a:lnSpc>
              <a:buNone/>
            </a:pPr>
            <a:r>
              <a:rPr lang="en-US" sz="844" dirty="0">
                <a:solidFill>
                  <a:srgbClr val="0B1F3A"/>
                </a:solidFill>
                <a:latin typeface="Carlito" pitchFamily="34" charset="0"/>
                <a:ea typeface="Carlito" pitchFamily="34" charset="-122"/>
                <a:cs typeface="Carlito" pitchFamily="34" charset="-120"/>
              </a:rPr>
              <a:t>.</a:t>
            </a:r>
            <a:endParaRPr lang="en-US" sz="844" dirty="0"/>
          </a:p>
        </p:txBody>
      </p:sp>
      <p:sp>
        <p:nvSpPr>
          <p:cNvPr id="10" name="Text 8"/>
          <p:cNvSpPr/>
          <p:nvPr/>
        </p:nvSpPr>
        <p:spPr>
          <a:xfrm>
            <a:off x="517922" y="1775892"/>
            <a:ext cx="4456249" cy="657225"/>
          </a:xfrm>
          <a:prstGeom prst="roundRect">
            <a:avLst>
              <a:gd name="adj" fmla="val 5797"/>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11" name="Text 9"/>
          <p:cNvSpPr/>
          <p:nvPr/>
        </p:nvSpPr>
        <p:spPr>
          <a:xfrm>
            <a:off x="678656" y="1893763"/>
            <a:ext cx="4134780" cy="94012"/>
          </a:xfrm>
          <a:prstGeom prst="rect">
            <a:avLst/>
          </a:prstGeom>
          <a:noFill/>
          <a:ln/>
        </p:spPr>
        <p:txBody>
          <a:bodyPr wrap="none" lIns="0" tIns="0" rIns="0" bIns="0" rtlCol="0" anchor="t">
            <a:normAutofit/>
          </a:bodyPr>
          <a:lstStyle/>
          <a:p>
            <a:pPr algn="l" indent="0" marL="0">
              <a:buNone/>
            </a:pPr>
            <a:r>
              <a:rPr lang="en-US" sz="800" b="1" spc="90" kern="0" dirty="0">
                <a:solidFill>
                  <a:srgbClr val="8A6F2E"/>
                </a:solidFill>
                <a:latin typeface="Carlito" pitchFamily="34" charset="0"/>
                <a:ea typeface="Carlito" pitchFamily="34" charset="-122"/>
                <a:cs typeface="Carlito" pitchFamily="34" charset="-120"/>
              </a:rPr>
              <a:t>WHAT YOU WILL CREATE</a:t>
            </a:r>
            <a:endParaRPr lang="en-US" sz="800" dirty="0"/>
          </a:p>
        </p:txBody>
      </p:sp>
      <p:sp>
        <p:nvSpPr>
          <p:cNvPr id="12" name="Text 10"/>
          <p:cNvSpPr/>
          <p:nvPr/>
        </p:nvSpPr>
        <p:spPr>
          <a:xfrm>
            <a:off x="678656" y="2015207"/>
            <a:ext cx="4134780" cy="300038"/>
          </a:xfrm>
          <a:prstGeom prst="rect">
            <a:avLst/>
          </a:prstGeom>
          <a:noFill/>
          <a:ln/>
        </p:spPr>
        <p:txBody>
          <a:bodyPr wrap="square" lIns="0" tIns="0" rIns="0" bIns="0" rtlCol="0" anchor="t"/>
          <a:lstStyle/>
          <a:p>
            <a:pPr algn="l" indent="0" marL="0">
              <a:lnSpc>
                <a:spcPts val="1181"/>
              </a:lnSpc>
              <a:buNone/>
            </a:pPr>
            <a:r>
              <a:rPr lang="en-US" sz="800" dirty="0">
                <a:solidFill>
                  <a:srgbClr val="5A6472"/>
                </a:solidFill>
                <a:latin typeface="Carlito" pitchFamily="34" charset="0"/>
                <a:ea typeface="Carlito" pitchFamily="34" charset="-122"/>
                <a:cs typeface="Carlito" pitchFamily="34" charset="-120"/>
              </a:rPr>
              <a:t>15–45 second promotional Reels and simple product or event videos — scripted, generated and edited by you, exported in vertical 9:16 format.</a:t>
            </a:r>
            <a:endParaRPr lang="en-US" sz="800" dirty="0"/>
          </a:p>
        </p:txBody>
      </p:sp>
      <p:sp>
        <p:nvSpPr>
          <p:cNvPr id="13" name="Text 11"/>
          <p:cNvSpPr/>
          <p:nvPr/>
        </p:nvSpPr>
        <p:spPr>
          <a:xfrm>
            <a:off x="517922" y="2540273"/>
            <a:ext cx="4456249" cy="1235422"/>
          </a:xfrm>
          <a:prstGeom prst="roundRect">
            <a:avLst>
              <a:gd name="adj" fmla="val 3084"/>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14" name="Text 12"/>
          <p:cNvSpPr/>
          <p:nvPr/>
        </p:nvSpPr>
        <p:spPr>
          <a:xfrm>
            <a:off x="678656" y="2658145"/>
            <a:ext cx="4134780" cy="94012"/>
          </a:xfrm>
          <a:prstGeom prst="rect">
            <a:avLst/>
          </a:prstGeom>
          <a:noFill/>
          <a:ln/>
        </p:spPr>
        <p:txBody>
          <a:bodyPr wrap="none" lIns="0" tIns="0" rIns="0" bIns="0" rtlCol="0" anchor="t">
            <a:normAutofit/>
          </a:bodyPr>
          <a:lstStyle/>
          <a:p>
            <a:pPr algn="l" indent="0" marL="0">
              <a:buNone/>
            </a:pPr>
            <a:r>
              <a:rPr lang="en-US" sz="800" b="1" spc="90" kern="0" dirty="0">
                <a:solidFill>
                  <a:srgbClr val="8A6F2E"/>
                </a:solidFill>
                <a:latin typeface="Carlito" pitchFamily="34" charset="0"/>
                <a:ea typeface="Carlito" pitchFamily="34" charset="-122"/>
                <a:cs typeface="Carlito" pitchFamily="34" charset="-120"/>
              </a:rPr>
              <a:t>THE WORKFLOW</a:t>
            </a:r>
            <a:endParaRPr lang="en-US" sz="800" dirty="0"/>
          </a:p>
        </p:txBody>
      </p:sp>
      <p:sp>
        <p:nvSpPr>
          <p:cNvPr id="15" name="Text 13"/>
          <p:cNvSpPr/>
          <p:nvPr/>
        </p:nvSpPr>
        <p:spPr>
          <a:xfrm>
            <a:off x="678656" y="2779588"/>
            <a:ext cx="365760" cy="146304"/>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01</a:t>
            </a:r>
            <a:endParaRPr lang="en-US" sz="800" dirty="0"/>
          </a:p>
        </p:txBody>
      </p:sp>
      <p:sp>
        <p:nvSpPr>
          <p:cNvPr id="16" name="Text 14"/>
          <p:cNvSpPr/>
          <p:nvPr/>
        </p:nvSpPr>
        <p:spPr>
          <a:xfrm>
            <a:off x="992981" y="2779588"/>
            <a:ext cx="3820455" cy="153514"/>
          </a:xfrm>
          <a:prstGeom prst="rect">
            <a:avLst/>
          </a:prstGeom>
          <a:noFill/>
          <a:ln/>
        </p:spPr>
        <p:txBody>
          <a:bodyPr wrap="none" lIns="0" tIns="0" rIns="0" bIns="0" rtlCol="0" anchor="t"/>
          <a:lstStyle/>
          <a:p>
            <a:pPr algn="l" indent="0" marL="0">
              <a:lnSpc>
                <a:spcPts val="1024"/>
              </a:lnSpc>
              <a:buNone/>
            </a:pPr>
            <a:r>
              <a:rPr lang="en-US" sz="800" dirty="0">
                <a:solidFill>
                  <a:srgbClr val="0B1F3A"/>
                </a:solidFill>
                <a:latin typeface="Carlito" pitchFamily="34" charset="0"/>
                <a:ea typeface="Carlito" pitchFamily="34" charset="-122"/>
                <a:cs typeface="Carlito" pitchFamily="34" charset="-120"/>
              </a:rPr>
              <a:t>Write a short script</a:t>
            </a:r>
            <a:endParaRPr lang="en-US" sz="800" dirty="0"/>
          </a:p>
        </p:txBody>
      </p:sp>
      <p:sp>
        <p:nvSpPr>
          <p:cNvPr id="17" name="Text 15"/>
          <p:cNvSpPr/>
          <p:nvPr/>
        </p:nvSpPr>
        <p:spPr>
          <a:xfrm>
            <a:off x="678656" y="2966665"/>
            <a:ext cx="365760" cy="146304"/>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02</a:t>
            </a:r>
            <a:endParaRPr lang="en-US" sz="800" dirty="0"/>
          </a:p>
        </p:txBody>
      </p:sp>
      <p:sp>
        <p:nvSpPr>
          <p:cNvPr id="18" name="Text 16"/>
          <p:cNvSpPr/>
          <p:nvPr/>
        </p:nvSpPr>
        <p:spPr>
          <a:xfrm>
            <a:off x="992981" y="2966665"/>
            <a:ext cx="3820455" cy="153514"/>
          </a:xfrm>
          <a:prstGeom prst="rect">
            <a:avLst/>
          </a:prstGeom>
          <a:noFill/>
          <a:ln/>
        </p:spPr>
        <p:txBody>
          <a:bodyPr wrap="square" lIns="0" tIns="0" rIns="0" bIns="0" rtlCol="0" anchor="t"/>
          <a:lstStyle/>
          <a:p>
            <a:pPr algn="l" indent="0" marL="0">
              <a:lnSpc>
                <a:spcPts val="1024"/>
              </a:lnSpc>
              <a:buNone/>
            </a:pPr>
            <a:r>
              <a:rPr lang="en-US" sz="800" dirty="0">
                <a:solidFill>
                  <a:srgbClr val="0B1F3A"/>
                </a:solidFill>
                <a:latin typeface="Carlito" pitchFamily="34" charset="0"/>
                <a:ea typeface="Carlito" pitchFamily="34" charset="-122"/>
                <a:cs typeface="Carlito" pitchFamily="34" charset="-120"/>
              </a:rPr>
              <a:t>Generate AI video clips or images — Google Flow, GPT Image 2</a:t>
            </a:r>
            <a:endParaRPr lang="en-US" sz="800" dirty="0"/>
          </a:p>
        </p:txBody>
      </p:sp>
      <p:sp>
        <p:nvSpPr>
          <p:cNvPr id="19" name="Text 17"/>
          <p:cNvSpPr/>
          <p:nvPr/>
        </p:nvSpPr>
        <p:spPr>
          <a:xfrm>
            <a:off x="678656" y="3153742"/>
            <a:ext cx="365760" cy="146304"/>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03</a:t>
            </a:r>
            <a:endParaRPr lang="en-US" sz="800" dirty="0"/>
          </a:p>
        </p:txBody>
      </p:sp>
      <p:sp>
        <p:nvSpPr>
          <p:cNvPr id="20" name="Text 18"/>
          <p:cNvSpPr/>
          <p:nvPr/>
        </p:nvSpPr>
        <p:spPr>
          <a:xfrm>
            <a:off x="992981" y="3153742"/>
            <a:ext cx="3930183" cy="153514"/>
          </a:xfrm>
          <a:prstGeom prst="rect">
            <a:avLst/>
          </a:prstGeom>
          <a:noFill/>
          <a:ln/>
        </p:spPr>
        <p:txBody>
          <a:bodyPr wrap="square" lIns="0" tIns="0" rIns="0" bIns="0" rtlCol="0" anchor="t"/>
          <a:lstStyle/>
          <a:p>
            <a:pPr algn="l" indent="0" marL="0">
              <a:lnSpc>
                <a:spcPts val="1024"/>
              </a:lnSpc>
              <a:buNone/>
            </a:pPr>
            <a:r>
              <a:rPr lang="en-US" sz="800" dirty="0">
                <a:solidFill>
                  <a:srgbClr val="0B1F3A"/>
                </a:solidFill>
                <a:latin typeface="Carlito" pitchFamily="34" charset="0"/>
                <a:ea typeface="Carlito" pitchFamily="34" charset="-122"/>
                <a:cs typeface="Carlito" pitchFamily="34" charset="-120"/>
              </a:rPr>
              <a:t>Add voice-over or on-screen text</a:t>
            </a:r>
            <a:endParaRPr lang="en-US" sz="800" dirty="0"/>
          </a:p>
        </p:txBody>
      </p:sp>
      <p:sp>
        <p:nvSpPr>
          <p:cNvPr id="21" name="Text 19"/>
          <p:cNvSpPr/>
          <p:nvPr/>
        </p:nvSpPr>
        <p:spPr>
          <a:xfrm>
            <a:off x="678656" y="3340819"/>
            <a:ext cx="365760" cy="146304"/>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04</a:t>
            </a:r>
            <a:endParaRPr lang="en-US" sz="800" dirty="0"/>
          </a:p>
        </p:txBody>
      </p:sp>
      <p:sp>
        <p:nvSpPr>
          <p:cNvPr id="22" name="Text 20"/>
          <p:cNvSpPr/>
          <p:nvPr/>
        </p:nvSpPr>
        <p:spPr>
          <a:xfrm>
            <a:off x="992981" y="3340819"/>
            <a:ext cx="3930183" cy="153514"/>
          </a:xfrm>
          <a:prstGeom prst="rect">
            <a:avLst/>
          </a:prstGeom>
          <a:noFill/>
          <a:ln/>
        </p:spPr>
        <p:txBody>
          <a:bodyPr wrap="square" lIns="0" tIns="0" rIns="0" bIns="0" rtlCol="0" anchor="t"/>
          <a:lstStyle/>
          <a:p>
            <a:pPr algn="l" indent="0" marL="0">
              <a:lnSpc>
                <a:spcPts val="1024"/>
              </a:lnSpc>
              <a:buNone/>
            </a:pPr>
            <a:r>
              <a:rPr lang="en-US" sz="800" dirty="0">
                <a:solidFill>
                  <a:srgbClr val="0B1F3A"/>
                </a:solidFill>
                <a:latin typeface="Carlito" pitchFamily="34" charset="0"/>
                <a:ea typeface="Carlito" pitchFamily="34" charset="-122"/>
                <a:cs typeface="Carlito" pitchFamily="34" charset="-120"/>
              </a:rPr>
              <a:t>Edit with music and transitions in CapCut</a:t>
            </a:r>
            <a:endParaRPr lang="en-US" sz="800" dirty="0"/>
          </a:p>
        </p:txBody>
      </p:sp>
      <p:sp>
        <p:nvSpPr>
          <p:cNvPr id="23" name="Text 21"/>
          <p:cNvSpPr/>
          <p:nvPr/>
        </p:nvSpPr>
        <p:spPr>
          <a:xfrm>
            <a:off x="678656" y="3527896"/>
            <a:ext cx="365760" cy="129927"/>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05</a:t>
            </a:r>
            <a:endParaRPr lang="en-US" sz="800" dirty="0"/>
          </a:p>
        </p:txBody>
      </p:sp>
      <p:sp>
        <p:nvSpPr>
          <p:cNvPr id="24" name="Text 22"/>
          <p:cNvSpPr/>
          <p:nvPr/>
        </p:nvSpPr>
        <p:spPr>
          <a:xfrm>
            <a:off x="992981" y="3527896"/>
            <a:ext cx="3930183" cy="129927"/>
          </a:xfrm>
          <a:prstGeom prst="rect">
            <a:avLst/>
          </a:prstGeom>
          <a:noFill/>
          <a:ln/>
        </p:spPr>
        <p:txBody>
          <a:bodyPr wrap="square" lIns="0" tIns="0" rIns="0" bIns="0" rtlCol="0" anchor="t"/>
          <a:lstStyle/>
          <a:p>
            <a:pPr algn="l" indent="0" marL="0">
              <a:lnSpc>
                <a:spcPts val="1024"/>
              </a:lnSpc>
              <a:buNone/>
            </a:pPr>
            <a:r>
              <a:rPr lang="en-US" sz="800" dirty="0">
                <a:solidFill>
                  <a:srgbClr val="0B1F3A"/>
                </a:solidFill>
                <a:latin typeface="Liberation Sans Narrow" pitchFamily="34" charset="0"/>
                <a:ea typeface="Liberation Sans Narrow" pitchFamily="34" charset="-122"/>
                <a:cs typeface="Liberation Sans Narrow" pitchFamily="34" charset="-120"/>
              </a:rPr>
              <a:t>Export in vertical 9:16 format</a:t>
            </a:r>
            <a:endParaRPr lang="en-US" sz="800" dirty="0"/>
          </a:p>
        </p:txBody>
      </p:sp>
      <p:sp>
        <p:nvSpPr>
          <p:cNvPr id="25" name="Text 23"/>
          <p:cNvSpPr/>
          <p:nvPr/>
        </p:nvSpPr>
        <p:spPr>
          <a:xfrm>
            <a:off x="5149193" y="1772320"/>
            <a:ext cx="3480457" cy="1471613"/>
          </a:xfrm>
          <a:prstGeom prst="roundRect">
            <a:avLst>
              <a:gd name="adj" fmla="val 2589"/>
            </a:avLst>
          </a:prstGeom>
          <a:solidFill>
            <a:srgbClr val="0B1F3A"/>
          </a:solidFill>
          <a:ln/>
        </p:spPr>
        <p:txBody>
          <a:bodyPr wrap="square" rtlCol="0" anchor="ctr"/>
          <a:lstStyle/>
          <a:p>
            <a:pPr indent="0" marL="0">
              <a:buNone/>
            </a:pPr>
            <a:endParaRPr lang="en-US" dirty="0"/>
          </a:p>
        </p:txBody>
      </p:sp>
      <p:sp>
        <p:nvSpPr>
          <p:cNvPr id="26" name="Text 24"/>
          <p:cNvSpPr/>
          <p:nvPr/>
        </p:nvSpPr>
        <p:spPr>
          <a:xfrm>
            <a:off x="5306355" y="1900907"/>
            <a:ext cx="3275860" cy="94012"/>
          </a:xfrm>
          <a:prstGeom prst="rect">
            <a:avLst/>
          </a:prstGeom>
          <a:noFill/>
          <a:ln/>
        </p:spPr>
        <p:txBody>
          <a:bodyPr wrap="square" lIns="0" tIns="0" rIns="0" bIns="0" rtlCol="0" anchor="t">
            <a:normAutofit/>
          </a:bodyPr>
          <a:lstStyle/>
          <a:p>
            <a:pPr algn="l" indent="0" marL="0">
              <a:buNone/>
            </a:pPr>
            <a:r>
              <a:rPr lang="en-US" sz="800" b="1" spc="101" kern="0" dirty="0">
                <a:solidFill>
                  <a:srgbClr val="C9A24B"/>
                </a:solidFill>
                <a:latin typeface="Carlito" pitchFamily="34" charset="0"/>
                <a:ea typeface="Carlito" pitchFamily="34" charset="-122"/>
                <a:cs typeface="Carlito" pitchFamily="34" charset="-120"/>
              </a:rPr>
              <a:t>JOB SIMULATION · REAL CLIENT BRIEF</a:t>
            </a:r>
            <a:endParaRPr lang="en-US" sz="800" dirty="0"/>
          </a:p>
        </p:txBody>
      </p:sp>
      <p:sp>
        <p:nvSpPr>
          <p:cNvPr id="27" name="Text 25"/>
          <p:cNvSpPr/>
          <p:nvPr/>
        </p:nvSpPr>
        <p:spPr>
          <a:xfrm>
            <a:off x="5306355" y="2022351"/>
            <a:ext cx="3166132" cy="158306"/>
          </a:xfrm>
          <a:prstGeom prst="rect">
            <a:avLst/>
          </a:prstGeom>
          <a:noFill/>
          <a:ln/>
        </p:spPr>
        <p:txBody>
          <a:bodyPr wrap="none" lIns="0" tIns="0" rIns="0" bIns="0" rtlCol="0" anchor="t">
            <a:normAutofit/>
          </a:bodyPr>
          <a:lstStyle/>
          <a:p>
            <a:pPr algn="l" indent="0" marL="0">
              <a:buNone/>
            </a:pPr>
            <a:r>
              <a:rPr lang="en-US" sz="1125" b="1" dirty="0">
                <a:solidFill>
                  <a:srgbClr val="FAF7F2"/>
                </a:solidFill>
                <a:latin typeface="Tinos" pitchFamily="34" charset="0"/>
                <a:ea typeface="Tinos" pitchFamily="34" charset="-122"/>
                <a:cs typeface="Tinos" pitchFamily="34" charset="-120"/>
              </a:rPr>
              <a:t>MamaPut Express</a:t>
            </a:r>
            <a:endParaRPr lang="en-US" sz="1125" dirty="0"/>
          </a:p>
        </p:txBody>
      </p:sp>
      <p:sp>
        <p:nvSpPr>
          <p:cNvPr id="28" name="Text 26"/>
          <p:cNvSpPr/>
          <p:nvPr/>
        </p:nvSpPr>
        <p:spPr>
          <a:xfrm>
            <a:off x="5306355" y="2208088"/>
            <a:ext cx="3275860" cy="115443"/>
          </a:xfrm>
          <a:prstGeom prst="rect">
            <a:avLst/>
          </a:prstGeom>
          <a:noFill/>
          <a:ln/>
        </p:spPr>
        <p:txBody>
          <a:bodyPr wrap="square" lIns="0" tIns="0" rIns="0" bIns="0" rtlCol="0" anchor="t">
            <a:normAutofit/>
          </a:bodyPr>
          <a:lstStyle/>
          <a:p>
            <a:pPr algn="l" indent="0" marL="0">
              <a:buNone/>
            </a:pPr>
            <a:r>
              <a:rPr lang="en-US" sz="800" dirty="0">
                <a:solidFill>
                  <a:srgbClr val="FAF7F2">
                    <a:alpha val="70000"/>
                  </a:srgbClr>
                </a:solidFill>
                <a:latin typeface="Carlito" pitchFamily="34" charset="0"/>
                <a:ea typeface="Carlito" pitchFamily="34" charset="-122"/>
                <a:cs typeface="Carlito" pitchFamily="34" charset="-120"/>
              </a:rPr>
              <a:t>Fast-casual Nigerian food chain · Abuja &amp; Lagos</a:t>
            </a:r>
            <a:endParaRPr lang="en-US" sz="800" dirty="0"/>
          </a:p>
        </p:txBody>
      </p:sp>
      <p:sp>
        <p:nvSpPr>
          <p:cNvPr id="29" name="Shape 27"/>
          <p:cNvSpPr/>
          <p:nvPr/>
        </p:nvSpPr>
        <p:spPr>
          <a:xfrm>
            <a:off x="5313499" y="2350963"/>
            <a:ext cx="0" cy="557213"/>
          </a:xfrm>
          <a:prstGeom prst="line">
            <a:avLst/>
          </a:prstGeom>
          <a:noFill/>
          <a:ln w="14288">
            <a:solidFill>
              <a:srgbClr val="C9A24B"/>
            </a:solidFill>
            <a:prstDash val="solid"/>
          </a:ln>
        </p:spPr>
      </p:sp>
      <p:sp>
        <p:nvSpPr>
          <p:cNvPr id="30" name="Text 28"/>
          <p:cNvSpPr/>
          <p:nvPr/>
        </p:nvSpPr>
        <p:spPr>
          <a:xfrm>
            <a:off x="5306355" y="2350963"/>
            <a:ext cx="3166132" cy="586931"/>
          </a:xfrm>
          <a:prstGeom prst="rect">
            <a:avLst/>
          </a:prstGeom>
          <a:noFill/>
          <a:ln/>
        </p:spPr>
        <p:txBody>
          <a:bodyPr wrap="square" lIns="85725" tIns="0" rIns="0" bIns="0" rtlCol="0" anchor="t">
            <a:normAutofit/>
          </a:bodyPr>
          <a:lstStyle/>
          <a:p>
            <a:pPr algn="l" indent="0" marL="0">
              <a:lnSpc>
                <a:spcPts val="1097"/>
              </a:lnSpc>
              <a:buNone/>
            </a:pPr>
            <a:r>
              <a:rPr lang="en-US" sz="800" i="1" dirty="0">
                <a:solidFill>
                  <a:srgbClr val="FAF7F2">
                    <a:alpha val="92000"/>
                  </a:srgbClr>
                </a:solidFill>
                <a:latin typeface="Tinos" pitchFamily="34" charset="0"/>
                <a:ea typeface="Tinos" pitchFamily="34" charset="-122"/>
                <a:cs typeface="Tinos" pitchFamily="34" charset="-120"/>
              </a:rPr>
              <a:t>"Create a 30-second Reel promoting our new Weekend Family Combo. Show happy Nigerian families enjoying jollof, chicken and drinks in our restaurant. Make it colourful, appetising and local. Add upbeat Afrobeats-style music and clear text showing the price."</a:t>
            </a:r>
            <a:endParaRPr lang="en-US" sz="800" dirty="0"/>
          </a:p>
        </p:txBody>
      </p:sp>
      <p:sp>
        <p:nvSpPr>
          <p:cNvPr id="31" name="Text 29"/>
          <p:cNvSpPr/>
          <p:nvPr/>
        </p:nvSpPr>
        <p:spPr>
          <a:xfrm>
            <a:off x="5306355" y="2956325"/>
            <a:ext cx="721296" cy="168021"/>
          </a:xfrm>
          <a:prstGeom prst="roundRect">
            <a:avLst>
              <a:gd name="adj" fmla="val 566893"/>
            </a:avLst>
          </a:prstGeom>
          <a:noFill/>
          <a:ln w="7144">
            <a:solidFill>
              <a:srgbClr val="C9A24B"/>
            </a:solidFill>
            <a:prstDash val="solid"/>
          </a:ln>
        </p:spPr>
        <p:txBody>
          <a:bodyPr wrap="square" rtlCol="0" anchor="ctr"/>
          <a:lstStyle/>
          <a:p>
            <a:pPr indent="0" marL="0">
              <a:buNone/>
            </a:pPr>
            <a:endParaRPr lang="en-US" dirty="0"/>
          </a:p>
        </p:txBody>
      </p:sp>
      <p:sp>
        <p:nvSpPr>
          <p:cNvPr id="32" name="Text 30"/>
          <p:cNvSpPr/>
          <p:nvPr/>
        </p:nvSpPr>
        <p:spPr>
          <a:xfrm>
            <a:off x="5306355" y="2965326"/>
            <a:ext cx="721296" cy="150019"/>
          </a:xfrm>
          <a:prstGeom prst="rect">
            <a:avLst/>
          </a:prstGeom>
          <a:noFill/>
          <a:ln/>
        </p:spPr>
        <p:txBody>
          <a:bodyPr wrap="none" lIns="0" tIns="0" rIns="0" bIns="0" rtlCol="0" anchor="ctr"/>
          <a:lstStyle/>
          <a:p>
            <a:pPr algn="ctr" indent="0" marL="0">
              <a:buNone/>
            </a:pPr>
            <a:r>
              <a:rPr lang="en-US" sz="800" spc="23" kern="0" dirty="0">
                <a:solidFill>
                  <a:srgbClr val="E7CD87"/>
                </a:solidFill>
                <a:latin typeface="Liberation Sans Narrow" pitchFamily="34" charset="0"/>
                <a:ea typeface="Liberation Sans Narrow" pitchFamily="34" charset="-122"/>
                <a:cs typeface="Liberation Sans Narrow" pitchFamily="34" charset="-120"/>
              </a:rPr>
              <a:t>30-second Reel</a:t>
            </a:r>
            <a:endParaRPr lang="en-US" sz="800" dirty="0"/>
          </a:p>
        </p:txBody>
      </p:sp>
      <p:sp>
        <p:nvSpPr>
          <p:cNvPr id="33" name="Text 31"/>
          <p:cNvSpPr/>
          <p:nvPr/>
        </p:nvSpPr>
        <p:spPr>
          <a:xfrm>
            <a:off x="6070513" y="2956325"/>
            <a:ext cx="607442" cy="168021"/>
          </a:xfrm>
          <a:prstGeom prst="roundRect">
            <a:avLst>
              <a:gd name="adj" fmla="val 566893"/>
            </a:avLst>
          </a:prstGeom>
          <a:noFill/>
          <a:ln w="7144">
            <a:solidFill>
              <a:srgbClr val="C9A24B"/>
            </a:solidFill>
            <a:prstDash val="solid"/>
          </a:ln>
        </p:spPr>
        <p:txBody>
          <a:bodyPr wrap="square" rtlCol="0" anchor="ctr"/>
          <a:lstStyle/>
          <a:p>
            <a:pPr indent="0" marL="0">
              <a:buNone/>
            </a:pPr>
            <a:endParaRPr lang="en-US" dirty="0"/>
          </a:p>
        </p:txBody>
      </p:sp>
      <p:sp>
        <p:nvSpPr>
          <p:cNvPr id="34" name="Text 32"/>
          <p:cNvSpPr/>
          <p:nvPr/>
        </p:nvSpPr>
        <p:spPr>
          <a:xfrm>
            <a:off x="5951832" y="2965326"/>
            <a:ext cx="844804" cy="150019"/>
          </a:xfrm>
          <a:prstGeom prst="rect">
            <a:avLst/>
          </a:prstGeom>
          <a:noFill/>
          <a:ln/>
        </p:spPr>
        <p:txBody>
          <a:bodyPr wrap="none" lIns="0" tIns="0" rIns="0" bIns="0" rtlCol="0" anchor="ctr"/>
          <a:lstStyle/>
          <a:p>
            <a:pPr algn="ctr" indent="0" marL="0">
              <a:buNone/>
            </a:pPr>
            <a:r>
              <a:rPr lang="en-US" sz="800" spc="23" kern="0" dirty="0">
                <a:solidFill>
                  <a:srgbClr val="E7CD87"/>
                </a:solidFill>
                <a:latin typeface="Liberation Sans Narrow" pitchFamily="34" charset="0"/>
                <a:ea typeface="Liberation Sans Narrow" pitchFamily="34" charset="-122"/>
                <a:cs typeface="Liberation Sans Narrow" pitchFamily="34" charset="-120"/>
              </a:rPr>
              <a:t>9:16 vertical</a:t>
            </a:r>
            <a:endParaRPr lang="en-US" sz="800" dirty="0"/>
          </a:p>
        </p:txBody>
      </p:sp>
      <p:sp>
        <p:nvSpPr>
          <p:cNvPr id="35" name="Text 33"/>
          <p:cNvSpPr/>
          <p:nvPr/>
        </p:nvSpPr>
        <p:spPr>
          <a:xfrm>
            <a:off x="6720818" y="2956325"/>
            <a:ext cx="759805" cy="168021"/>
          </a:xfrm>
          <a:prstGeom prst="roundRect">
            <a:avLst>
              <a:gd name="adj" fmla="val 566893"/>
            </a:avLst>
          </a:prstGeom>
          <a:noFill/>
          <a:ln w="7144">
            <a:solidFill>
              <a:srgbClr val="C9A24B"/>
            </a:solidFill>
            <a:prstDash val="solid"/>
          </a:ln>
        </p:spPr>
        <p:txBody>
          <a:bodyPr wrap="square" rtlCol="0" anchor="ctr"/>
          <a:lstStyle/>
          <a:p>
            <a:pPr indent="0" marL="0">
              <a:buNone/>
            </a:pPr>
            <a:endParaRPr lang="en-US" dirty="0"/>
          </a:p>
        </p:txBody>
      </p:sp>
      <p:sp>
        <p:nvSpPr>
          <p:cNvPr id="36" name="Text 34"/>
          <p:cNvSpPr/>
          <p:nvPr/>
        </p:nvSpPr>
        <p:spPr>
          <a:xfrm>
            <a:off x="6720818" y="2965326"/>
            <a:ext cx="759805" cy="150019"/>
          </a:xfrm>
          <a:prstGeom prst="rect">
            <a:avLst/>
          </a:prstGeom>
          <a:noFill/>
          <a:ln/>
        </p:spPr>
        <p:txBody>
          <a:bodyPr wrap="none" lIns="0" tIns="0" rIns="0" bIns="0" rtlCol="0" anchor="ctr"/>
          <a:lstStyle/>
          <a:p>
            <a:pPr algn="ctr" indent="0" marL="0">
              <a:buNone/>
            </a:pPr>
            <a:r>
              <a:rPr lang="en-US" sz="800" spc="23" kern="0" dirty="0">
                <a:solidFill>
                  <a:srgbClr val="E7CD87"/>
                </a:solidFill>
                <a:latin typeface="Carlito" pitchFamily="34" charset="0"/>
                <a:ea typeface="Carlito" pitchFamily="34" charset="-122"/>
                <a:cs typeface="Carlito" pitchFamily="34" charset="-120"/>
              </a:rPr>
              <a:t>Afrobeats music</a:t>
            </a:r>
            <a:endParaRPr lang="en-US" sz="800" dirty="0"/>
          </a:p>
        </p:txBody>
      </p:sp>
      <p:sp>
        <p:nvSpPr>
          <p:cNvPr id="37" name="Text 35"/>
          <p:cNvSpPr/>
          <p:nvPr/>
        </p:nvSpPr>
        <p:spPr>
          <a:xfrm>
            <a:off x="7523485" y="2956325"/>
            <a:ext cx="817178" cy="168021"/>
          </a:xfrm>
          <a:prstGeom prst="roundRect">
            <a:avLst>
              <a:gd name="adj" fmla="val 566893"/>
            </a:avLst>
          </a:prstGeom>
          <a:noFill/>
          <a:ln w="7144">
            <a:solidFill>
              <a:srgbClr val="C9A24B"/>
            </a:solidFill>
            <a:prstDash val="solid"/>
          </a:ln>
        </p:spPr>
        <p:txBody>
          <a:bodyPr wrap="square" rtlCol="0" anchor="ctr"/>
          <a:lstStyle/>
          <a:p>
            <a:pPr indent="0" marL="0">
              <a:buNone/>
            </a:pPr>
            <a:endParaRPr lang="en-US" dirty="0"/>
          </a:p>
        </p:txBody>
      </p:sp>
      <p:sp>
        <p:nvSpPr>
          <p:cNvPr id="38" name="Text 36"/>
          <p:cNvSpPr/>
          <p:nvPr/>
        </p:nvSpPr>
        <p:spPr>
          <a:xfrm>
            <a:off x="7523485" y="2965326"/>
            <a:ext cx="817178" cy="150019"/>
          </a:xfrm>
          <a:prstGeom prst="rect">
            <a:avLst/>
          </a:prstGeom>
          <a:noFill/>
          <a:ln/>
        </p:spPr>
        <p:txBody>
          <a:bodyPr wrap="none" lIns="0" tIns="0" rIns="0" bIns="0" rtlCol="0" anchor="ctr"/>
          <a:lstStyle/>
          <a:p>
            <a:pPr algn="ctr" indent="0" marL="0">
              <a:buNone/>
            </a:pPr>
            <a:r>
              <a:rPr lang="en-US" sz="800" spc="23" kern="0" dirty="0">
                <a:solidFill>
                  <a:srgbClr val="E7CD87"/>
                </a:solidFill>
                <a:latin typeface="Carlito" pitchFamily="34" charset="0"/>
                <a:ea typeface="Carlito" pitchFamily="34" charset="-122"/>
                <a:cs typeface="Carlito" pitchFamily="34" charset="-120"/>
              </a:rPr>
              <a:t>On-screen pricing</a:t>
            </a:r>
            <a:endParaRPr lang="en-US" sz="800" dirty="0"/>
          </a:p>
        </p:txBody>
      </p:sp>
      <p:sp>
        <p:nvSpPr>
          <p:cNvPr id="39" name="Text 37"/>
          <p:cNvSpPr/>
          <p:nvPr/>
        </p:nvSpPr>
        <p:spPr>
          <a:xfrm>
            <a:off x="5152765" y="3347517"/>
            <a:ext cx="3473314" cy="657225"/>
          </a:xfrm>
          <a:prstGeom prst="roundRect">
            <a:avLst>
              <a:gd name="adj" fmla="val 5797"/>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40" name="Text 38"/>
          <p:cNvSpPr/>
          <p:nvPr/>
        </p:nvSpPr>
        <p:spPr>
          <a:xfrm>
            <a:off x="5313499" y="3465388"/>
            <a:ext cx="3151845" cy="94012"/>
          </a:xfrm>
          <a:prstGeom prst="rect">
            <a:avLst/>
          </a:prstGeom>
          <a:noFill/>
          <a:ln/>
        </p:spPr>
        <p:txBody>
          <a:bodyPr wrap="none" lIns="0" tIns="0" rIns="0" bIns="0" rtlCol="0" anchor="t">
            <a:normAutofit/>
          </a:bodyPr>
          <a:lstStyle/>
          <a:p>
            <a:pPr algn="l" indent="0" marL="0">
              <a:buNone/>
            </a:pPr>
            <a:r>
              <a:rPr lang="en-US" sz="800" b="1" spc="90" kern="0" dirty="0">
                <a:solidFill>
                  <a:srgbClr val="8A6F2E"/>
                </a:solidFill>
                <a:latin typeface="Carlito" pitchFamily="34" charset="0"/>
                <a:ea typeface="Carlito" pitchFamily="34" charset="-122"/>
                <a:cs typeface="Carlito" pitchFamily="34" charset="-120"/>
              </a:rPr>
              <a:t>PORTFOLIO DELIVERABLE</a:t>
            </a:r>
            <a:endParaRPr lang="en-US" sz="800" dirty="0"/>
          </a:p>
        </p:txBody>
      </p:sp>
      <p:sp>
        <p:nvSpPr>
          <p:cNvPr id="41" name="Text 39"/>
          <p:cNvSpPr/>
          <p:nvPr/>
        </p:nvSpPr>
        <p:spPr>
          <a:xfrm>
            <a:off x="5313499" y="3586832"/>
            <a:ext cx="3151845" cy="300038"/>
          </a:xfrm>
          <a:prstGeom prst="rect">
            <a:avLst/>
          </a:prstGeom>
          <a:noFill/>
          <a:ln/>
        </p:spPr>
        <p:txBody>
          <a:bodyPr wrap="square" lIns="0" tIns="0" rIns="0" bIns="0" rtlCol="0" anchor="t"/>
          <a:lstStyle/>
          <a:p>
            <a:pPr algn="l" indent="0" marL="0">
              <a:lnSpc>
                <a:spcPts val="1181"/>
              </a:lnSpc>
              <a:buNone/>
            </a:pPr>
            <a:r>
              <a:rPr lang="en-US" sz="800" dirty="0">
                <a:solidFill>
                  <a:srgbClr val="5A6472"/>
                </a:solidFill>
                <a:latin typeface="Carlito" pitchFamily="34" charset="0"/>
                <a:ea typeface="Carlito" pitchFamily="34" charset="-122"/>
                <a:cs typeface="Carlito" pitchFamily="34" charset="-120"/>
              </a:rPr>
              <a:t>A 30-second promotional Reel — MamaPut Express food promo, scripted, generated and edited by you, ready to publish.</a:t>
            </a:r>
            <a:endParaRPr lang="en-US" sz="800" dirty="0"/>
          </a:p>
        </p:txBody>
      </p:sp>
      <p:sp>
        <p:nvSpPr>
          <p:cNvPr id="42" name="Text 40"/>
          <p:cNvSpPr/>
          <p:nvPr/>
        </p:nvSpPr>
        <p:spPr>
          <a:xfrm>
            <a:off x="514350" y="4864894"/>
            <a:ext cx="2512219" cy="120701"/>
          </a:xfrm>
          <a:prstGeom prst="rect">
            <a:avLst/>
          </a:prstGeom>
          <a:noFill/>
          <a:ln/>
        </p:spPr>
        <p:txBody>
          <a:bodyPr wrap="square" lIns="0" tIns="0" rIns="0" bIns="0" rtlCol="0" anchor="t"/>
          <a:lstStyle/>
          <a:p>
            <a:pPr algn="l" indent="0" marL="0">
              <a:buNone/>
            </a:pPr>
            <a:r>
              <a:rPr lang="en-US" sz="600" spc="84" kern="0" dirty="0">
                <a:solidFill>
                  <a:srgbClr val="5A6472"/>
                </a:solidFill>
                <a:latin typeface="Carlito" pitchFamily="34" charset="0"/>
                <a:ea typeface="Carlito" pitchFamily="34" charset="-122"/>
                <a:cs typeface="Carlito" pitchFamily="34" charset="-120"/>
              </a:rPr>
              <a:t>DARA INITIATIVE TECH · AI CREATIVES TRAINING</a:t>
            </a:r>
            <a:endParaRPr lang="en-US" sz="600" dirty="0"/>
          </a:p>
        </p:txBody>
      </p:sp>
      <p:sp>
        <p:nvSpPr>
          <p:cNvPr id="43" name="Text 41"/>
          <p:cNvSpPr/>
          <p:nvPr/>
        </p:nvSpPr>
        <p:spPr>
          <a:xfrm>
            <a:off x="8770739" y="4857750"/>
            <a:ext cx="185738" cy="119703"/>
          </a:xfrm>
          <a:prstGeom prst="rect">
            <a:avLst/>
          </a:prstGeom>
          <a:noFill/>
          <a:ln/>
        </p:spPr>
        <p:txBody>
          <a:bodyPr wrap="none" lIns="0" tIns="0" rIns="0" bIns="0" rtlCol="0" anchor="t"/>
          <a:lstStyle/>
          <a:p>
            <a:pPr algn="l" indent="0" marL="0">
              <a:buNone/>
            </a:pPr>
            <a:r>
              <a:rPr lang="en-US" sz="800" spc="113" kern="0" dirty="0">
                <a:solidFill>
                  <a:srgbClr val="5A6472"/>
                </a:solidFill>
                <a:latin typeface="Liberation Sans Narrow" pitchFamily="34" charset="0"/>
                <a:ea typeface="Liberation Sans Narrow" pitchFamily="34" charset="-122"/>
                <a:cs typeface="Liberation Sans Narrow" pitchFamily="34" charset="-120"/>
              </a:rPr>
              <a:t>07</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7F2"/>
        </a:solidFill>
      </p:bgPr>
    </p:bg>
    <p:spTree>
      <p:nvGrpSpPr>
        <p:cNvPr id="1" name=""/>
        <p:cNvGrpSpPr/>
        <p:nvPr/>
      </p:nvGrpSpPr>
      <p:grpSpPr>
        <a:xfrm>
          <a:off x="0" y="0"/>
          <a:ext cx="0" cy="0"/>
          <a:chOff x="0" y="0"/>
          <a:chExt cx="0" cy="0"/>
        </a:xfrm>
      </p:grpSpPr>
      <p:sp>
        <p:nvSpPr>
          <p:cNvPr id="2" name="Text 0"/>
          <p:cNvSpPr/>
          <p:nvPr/>
        </p:nvSpPr>
        <p:spPr>
          <a:xfrm>
            <a:off x="514350" y="421481"/>
            <a:ext cx="42863" cy="42863"/>
          </a:xfrm>
          <a:prstGeom prst="roundRect">
            <a:avLst>
              <a:gd name="adj" fmla="val 66666"/>
            </a:avLst>
          </a:prstGeom>
          <a:solidFill>
            <a:srgbClr val="C9A24B"/>
          </a:solidFill>
          <a:ln/>
        </p:spPr>
        <p:txBody>
          <a:bodyPr wrap="square" rtlCol="0" anchor="ctr"/>
          <a:lstStyle/>
          <a:p>
            <a:pPr indent="0" marL="0">
              <a:buNone/>
            </a:pPr>
            <a:endParaRPr lang="en-US" dirty="0"/>
          </a:p>
        </p:txBody>
      </p:sp>
      <p:sp>
        <p:nvSpPr>
          <p:cNvPr id="3" name="Text 1"/>
          <p:cNvSpPr/>
          <p:nvPr/>
        </p:nvSpPr>
        <p:spPr>
          <a:xfrm>
            <a:off x="514350" y="400050"/>
            <a:ext cx="2003285" cy="119703"/>
          </a:xfrm>
          <a:prstGeom prst="rect">
            <a:avLst/>
          </a:prstGeom>
          <a:noFill/>
          <a:ln/>
        </p:spPr>
        <p:txBody>
          <a:bodyPr wrap="none" lIns="0" tIns="0" rIns="0" bIns="0" rtlCol="0" anchor="t"/>
          <a:lstStyle/>
          <a:p>
            <a:pPr algn="l" indent="0" marL="0">
              <a:buNone/>
            </a:pPr>
            <a:r>
              <a:rPr lang="en-US" sz="800" b="1" spc="135" kern="0" dirty="0">
                <a:solidFill>
                  <a:srgbClr val="8A6F2E"/>
                </a:solidFill>
                <a:latin typeface="Liberation Sans Narrow" pitchFamily="34" charset="0"/>
                <a:ea typeface="Liberation Sans Narrow" pitchFamily="34" charset="-122"/>
                <a:cs typeface="Liberation Sans Narrow" pitchFamily="34" charset="-120"/>
              </a:rPr>
              <a:t>MODULE 05 · CAPSTONE</a:t>
            </a:r>
            <a:endParaRPr lang="en-US" sz="800" dirty="0"/>
          </a:p>
        </p:txBody>
      </p:sp>
      <p:sp>
        <p:nvSpPr>
          <p:cNvPr id="4" name="Text 2"/>
          <p:cNvSpPr/>
          <p:nvPr/>
        </p:nvSpPr>
        <p:spPr>
          <a:xfrm>
            <a:off x="2040657" y="439341"/>
            <a:ext cx="4647791" cy="7144"/>
          </a:xfrm>
          <a:prstGeom prst="rect">
            <a:avLst/>
          </a:prstGeom>
          <a:solidFill>
            <a:srgbClr val="E8DEC8"/>
          </a:solidFill>
          <a:ln/>
        </p:spPr>
        <p:txBody>
          <a:bodyPr wrap="square" rtlCol="0" anchor="ctr"/>
          <a:lstStyle/>
          <a:p>
            <a:pPr indent="0" marL="0">
              <a:buNone/>
            </a:pPr>
            <a:endParaRPr lang="en-US" dirty="0"/>
          </a:p>
        </p:txBody>
      </p:sp>
      <p:sp>
        <p:nvSpPr>
          <p:cNvPr id="5" name="Text 3"/>
          <p:cNvSpPr/>
          <p:nvPr/>
        </p:nvSpPr>
        <p:spPr>
          <a:xfrm>
            <a:off x="6802748" y="403622"/>
            <a:ext cx="2076617" cy="120701"/>
          </a:xfrm>
          <a:prstGeom prst="rect">
            <a:avLst/>
          </a:prstGeom>
          <a:noFill/>
          <a:ln/>
        </p:spPr>
        <p:txBody>
          <a:bodyPr wrap="square" lIns="0" tIns="0" rIns="0" bIns="0" rtlCol="0" anchor="t"/>
          <a:lstStyle/>
          <a:p>
            <a:pPr algn="l" indent="0" marL="0">
              <a:buNone/>
            </a:pPr>
            <a:r>
              <a:rPr lang="en-US" sz="600" b="1" spc="90" kern="0" dirty="0">
                <a:solidFill>
                  <a:srgbClr val="5A6472"/>
                </a:solidFill>
                <a:latin typeface="Carlito" pitchFamily="34" charset="0"/>
                <a:ea typeface="Carlito" pitchFamily="34" charset="-122"/>
                <a:cs typeface="Carlito" pitchFamily="34" charset="-120"/>
              </a:rPr>
              <a:t>FULL MULTI-PLATFORM CAMPAIGN PACK</a:t>
            </a:r>
            <a:endParaRPr lang="en-US" sz="600" dirty="0"/>
          </a:p>
        </p:txBody>
      </p:sp>
      <p:sp>
        <p:nvSpPr>
          <p:cNvPr id="6" name="Text 4"/>
          <p:cNvSpPr/>
          <p:nvPr/>
        </p:nvSpPr>
        <p:spPr>
          <a:xfrm>
            <a:off x="468569" y="571500"/>
            <a:ext cx="1243493" cy="629516"/>
          </a:xfrm>
          <a:prstGeom prst="rect">
            <a:avLst/>
          </a:prstGeom>
          <a:noFill/>
          <a:ln/>
        </p:spPr>
        <p:txBody>
          <a:bodyPr wrap="none" lIns="0" tIns="0" rIns="0" bIns="0" rtlCol="0" anchor="t"/>
          <a:lstStyle/>
          <a:p>
            <a:pPr algn="l" indent="0" marL="0">
              <a:lnSpc>
                <a:spcPts val="4590"/>
              </a:lnSpc>
              <a:buNone/>
            </a:pPr>
            <a:r>
              <a:rPr lang="en-US" sz="5400" b="1" spc="-169" kern="0" dirty="0">
                <a:solidFill>
                  <a:srgbClr val="C9A24B"/>
                </a:solidFill>
                <a:latin typeface="Liberation Sans Narrow" pitchFamily="34" charset="0"/>
                <a:ea typeface="Liberation Sans Narrow" pitchFamily="34" charset="-122"/>
                <a:cs typeface="Liberation Sans Narrow" pitchFamily="34" charset="-120"/>
              </a:rPr>
              <a:t>05</a:t>
            </a:r>
            <a:endParaRPr lang="en-US" sz="5400" dirty="0"/>
          </a:p>
        </p:txBody>
      </p:sp>
      <p:sp>
        <p:nvSpPr>
          <p:cNvPr id="7" name="Text 5"/>
          <p:cNvSpPr/>
          <p:nvPr/>
        </p:nvSpPr>
        <p:spPr>
          <a:xfrm>
            <a:off x="1420044" y="683679"/>
            <a:ext cx="3057322" cy="91440"/>
          </a:xfrm>
          <a:prstGeom prst="rect">
            <a:avLst/>
          </a:prstGeom>
          <a:noFill/>
          <a:ln/>
        </p:spPr>
        <p:txBody>
          <a:bodyPr wrap="none" lIns="0" tIns="0" rIns="0" bIns="0" rtlCol="0" anchor="t">
            <a:normAutofit/>
          </a:bodyPr>
          <a:lstStyle/>
          <a:p>
            <a:pPr algn="l" indent="0" marL="0">
              <a:buNone/>
            </a:pPr>
            <a:r>
              <a:rPr lang="en-US" sz="800" b="1" spc="135" kern="0" dirty="0">
                <a:solidFill>
                  <a:srgbClr val="5A6472"/>
                </a:solidFill>
                <a:latin typeface="Liberation Sans Narrow" pitchFamily="34" charset="0"/>
                <a:ea typeface="Liberation Sans Narrow" pitchFamily="34" charset="-122"/>
                <a:cs typeface="Liberation Sans Narrow" pitchFamily="34" charset="-120"/>
              </a:rPr>
              <a:t>MODULE 05 · CAPSTONE</a:t>
            </a:r>
            <a:endParaRPr lang="en-US" sz="800" dirty="0"/>
          </a:p>
        </p:txBody>
      </p:sp>
      <p:sp>
        <p:nvSpPr>
          <p:cNvPr id="8" name="Text 6"/>
          <p:cNvSpPr/>
          <p:nvPr/>
        </p:nvSpPr>
        <p:spPr>
          <a:xfrm>
            <a:off x="1420044" y="797979"/>
            <a:ext cx="2394323" cy="307766"/>
          </a:xfrm>
          <a:prstGeom prst="rect">
            <a:avLst/>
          </a:prstGeom>
          <a:noFill/>
          <a:ln/>
        </p:spPr>
        <p:txBody>
          <a:bodyPr wrap="none" lIns="0" tIns="0" rIns="0" bIns="0" rtlCol="0" anchor="t"/>
          <a:lstStyle/>
          <a:p>
            <a:pPr algn="l" indent="0" marL="0">
              <a:lnSpc>
                <a:spcPts val="2244"/>
              </a:lnSpc>
              <a:buNone/>
            </a:pPr>
            <a:r>
              <a:rPr lang="en-US" sz="2138" b="1" spc="-45" kern="0" dirty="0">
                <a:solidFill>
                  <a:srgbClr val="0B1F3A"/>
                </a:solidFill>
                <a:latin typeface="Tinos" pitchFamily="34" charset="0"/>
                <a:ea typeface="Tinos" pitchFamily="34" charset="-122"/>
                <a:cs typeface="Tinos" pitchFamily="34" charset="-120"/>
              </a:rPr>
              <a:t>Full Campaign Pack</a:t>
            </a:r>
            <a:endParaRPr lang="en-US" sz="2138" dirty="0"/>
          </a:p>
        </p:txBody>
      </p:sp>
      <p:sp>
        <p:nvSpPr>
          <p:cNvPr id="9" name="Text 7"/>
          <p:cNvSpPr/>
          <p:nvPr/>
        </p:nvSpPr>
        <p:spPr>
          <a:xfrm>
            <a:off x="514350" y="1282973"/>
            <a:ext cx="7715250" cy="358759"/>
          </a:xfrm>
          <a:prstGeom prst="rect">
            <a:avLst/>
          </a:prstGeom>
          <a:noFill/>
          <a:ln/>
        </p:spPr>
        <p:txBody>
          <a:bodyPr wrap="square" lIns="0" tIns="0" rIns="0" bIns="0" rtlCol="0" anchor="t"/>
          <a:lstStyle/>
          <a:p>
            <a:pPr algn="l" indent="0" marL="0">
              <a:lnSpc>
                <a:spcPts val="1308"/>
              </a:lnSpc>
              <a:buNone/>
            </a:pPr>
            <a:r>
              <a:rPr lang="en-US" sz="844" dirty="0">
                <a:solidFill>
                  <a:srgbClr val="0B1F3A"/>
                </a:solidFill>
                <a:latin typeface="Carlito" pitchFamily="34" charset="0"/>
                <a:ea typeface="Carlito" pitchFamily="34" charset="-122"/>
                <a:cs typeface="Carlito" pitchFamily="34" charset="-120"/>
              </a:rPr>
              <a:t>Real clients rarely ask for one design. They ask for a </a:t>
            </a:r>
            <a:pPr algn="l" indent="0" marL="0">
              <a:lnSpc>
                <a:spcPts val="1308"/>
              </a:lnSpc>
              <a:buNone/>
            </a:pPr>
            <a:r>
              <a:rPr lang="en-US" sz="844" b="1" dirty="0">
                <a:solidFill>
                  <a:srgbClr val="0B1F3A"/>
                </a:solidFill>
                <a:latin typeface="Carlito" pitchFamily="34" charset="0"/>
                <a:ea typeface="Carlito" pitchFamily="34" charset="-122"/>
                <a:cs typeface="Carlito" pitchFamily="34" charset="-120"/>
              </a:rPr>
              <a:t>complete set across platforms</a:t>
            </a:r>
            <a:pPr algn="l" indent="0" marL="0">
              <a:lnSpc>
                <a:spcPts val="1308"/>
              </a:lnSpc>
              <a:buNone/>
            </a:pPr>
            <a:r>
              <a:rPr lang="en-US" sz="844" dirty="0">
                <a:solidFill>
                  <a:srgbClr val="0B1F3A"/>
                </a:solidFill>
                <a:latin typeface="Carlito" pitchFamily="34" charset="0"/>
                <a:ea typeface="Carlito" pitchFamily="34" charset="-122"/>
                <a:cs typeface="Carlito" pitchFamily="34" charset="-120"/>
              </a:rPr>
              <a:t>. Delivering that set, neatly packaged, is what separates a hobbyist from a hire.</a:t>
            </a:r>
            <a:endParaRPr lang="en-US" sz="844" dirty="0"/>
          </a:p>
        </p:txBody>
      </p:sp>
      <p:sp>
        <p:nvSpPr>
          <p:cNvPr id="10" name="Text 8"/>
          <p:cNvSpPr/>
          <p:nvPr/>
        </p:nvSpPr>
        <p:spPr>
          <a:xfrm>
            <a:off x="517922" y="1775892"/>
            <a:ext cx="4456249" cy="657225"/>
          </a:xfrm>
          <a:prstGeom prst="roundRect">
            <a:avLst>
              <a:gd name="adj" fmla="val 5797"/>
            </a:avLst>
          </a:prstGeom>
          <a:solidFill>
            <a:srgbClr val="FFFFFF"/>
          </a:solidFill>
          <a:ln w="7144">
            <a:solidFill>
              <a:srgbClr val="C9A24B"/>
            </a:solidFill>
            <a:prstDash val="solid"/>
          </a:ln>
        </p:spPr>
        <p:txBody>
          <a:bodyPr wrap="square" rtlCol="0" anchor="ctr"/>
          <a:lstStyle/>
          <a:p>
            <a:pPr indent="0" marL="0">
              <a:buNone/>
            </a:pPr>
            <a:endParaRPr lang="en-US" dirty="0"/>
          </a:p>
        </p:txBody>
      </p:sp>
      <p:sp>
        <p:nvSpPr>
          <p:cNvPr id="11" name="Text 9"/>
          <p:cNvSpPr/>
          <p:nvPr/>
        </p:nvSpPr>
        <p:spPr>
          <a:xfrm>
            <a:off x="678656" y="1893763"/>
            <a:ext cx="4134780" cy="94012"/>
          </a:xfrm>
          <a:prstGeom prst="rect">
            <a:avLst/>
          </a:prstGeom>
          <a:noFill/>
          <a:ln/>
        </p:spPr>
        <p:txBody>
          <a:bodyPr wrap="none" lIns="0" tIns="0" rIns="0" bIns="0" rtlCol="0" anchor="t">
            <a:normAutofit/>
          </a:bodyPr>
          <a:lstStyle/>
          <a:p>
            <a:pPr algn="l" indent="0" marL="0">
              <a:buNone/>
            </a:pPr>
            <a:r>
              <a:rPr lang="en-US" sz="800" b="1" spc="90" kern="0" dirty="0">
                <a:solidFill>
                  <a:srgbClr val="8A6F2E"/>
                </a:solidFill>
                <a:latin typeface="Carlito" pitchFamily="34" charset="0"/>
                <a:ea typeface="Carlito" pitchFamily="34" charset="-122"/>
                <a:cs typeface="Carlito" pitchFamily="34" charset="-120"/>
              </a:rPr>
              <a:t>WHAT YOU WILL CREATE</a:t>
            </a:r>
            <a:endParaRPr lang="en-US" sz="800" dirty="0"/>
          </a:p>
        </p:txBody>
      </p:sp>
      <p:sp>
        <p:nvSpPr>
          <p:cNvPr id="12" name="Text 10"/>
          <p:cNvSpPr/>
          <p:nvPr/>
        </p:nvSpPr>
        <p:spPr>
          <a:xfrm>
            <a:off x="678656" y="2015207"/>
            <a:ext cx="4134780" cy="300038"/>
          </a:xfrm>
          <a:prstGeom prst="rect">
            <a:avLst/>
          </a:prstGeom>
          <a:noFill/>
          <a:ln/>
        </p:spPr>
        <p:txBody>
          <a:bodyPr wrap="square" lIns="0" tIns="0" rIns="0" bIns="0" rtlCol="0" anchor="t"/>
          <a:lstStyle/>
          <a:p>
            <a:pPr algn="l" indent="0" marL="0">
              <a:lnSpc>
                <a:spcPts val="1181"/>
              </a:lnSpc>
              <a:buNone/>
            </a:pPr>
            <a:r>
              <a:rPr lang="en-US" sz="800" dirty="0">
                <a:solidFill>
                  <a:srgbClr val="5A6472"/>
                </a:solidFill>
                <a:latin typeface="Carlito" pitchFamily="34" charset="0"/>
                <a:ea typeface="Carlito" pitchFamily="34" charset="-122"/>
                <a:cs typeface="Carlito" pitchFamily="34" charset="-120"/>
              </a:rPr>
              <a:t>Main flyer + social posts + WhatsApp Status designs + short video + content schedule — packaged neatly for a client to use across every platform they run.</a:t>
            </a:r>
            <a:endParaRPr lang="en-US" sz="800" dirty="0"/>
          </a:p>
        </p:txBody>
      </p:sp>
      <p:sp>
        <p:nvSpPr>
          <p:cNvPr id="13" name="Text 11"/>
          <p:cNvSpPr/>
          <p:nvPr/>
        </p:nvSpPr>
        <p:spPr>
          <a:xfrm>
            <a:off x="517922" y="2540273"/>
            <a:ext cx="4456249" cy="1235422"/>
          </a:xfrm>
          <a:prstGeom prst="roundRect">
            <a:avLst>
              <a:gd name="adj" fmla="val 3084"/>
            </a:avLst>
          </a:prstGeom>
          <a:solidFill>
            <a:srgbClr val="FFFFFF"/>
          </a:solidFill>
          <a:ln w="7144">
            <a:solidFill>
              <a:srgbClr val="C9A24B"/>
            </a:solidFill>
            <a:prstDash val="solid"/>
          </a:ln>
        </p:spPr>
        <p:txBody>
          <a:bodyPr wrap="square" rtlCol="0" anchor="ctr"/>
          <a:lstStyle/>
          <a:p>
            <a:pPr indent="0" marL="0">
              <a:buNone/>
            </a:pPr>
            <a:endParaRPr lang="en-US" dirty="0"/>
          </a:p>
        </p:txBody>
      </p:sp>
      <p:sp>
        <p:nvSpPr>
          <p:cNvPr id="14" name="Text 12"/>
          <p:cNvSpPr/>
          <p:nvPr/>
        </p:nvSpPr>
        <p:spPr>
          <a:xfrm>
            <a:off x="678656" y="2658145"/>
            <a:ext cx="4134780" cy="94012"/>
          </a:xfrm>
          <a:prstGeom prst="rect">
            <a:avLst/>
          </a:prstGeom>
          <a:noFill/>
          <a:ln/>
        </p:spPr>
        <p:txBody>
          <a:bodyPr wrap="none" lIns="0" tIns="0" rIns="0" bIns="0" rtlCol="0" anchor="t">
            <a:normAutofit/>
          </a:bodyPr>
          <a:lstStyle/>
          <a:p>
            <a:pPr algn="l" indent="0" marL="0">
              <a:buNone/>
            </a:pPr>
            <a:r>
              <a:rPr lang="en-US" sz="800" b="1" spc="90" kern="0" dirty="0">
                <a:solidFill>
                  <a:srgbClr val="8A6F2E"/>
                </a:solidFill>
                <a:latin typeface="Carlito" pitchFamily="34" charset="0"/>
                <a:ea typeface="Carlito" pitchFamily="34" charset="-122"/>
                <a:cs typeface="Carlito" pitchFamily="34" charset="-120"/>
              </a:rPr>
              <a:t>THE WORKFLOW</a:t>
            </a:r>
            <a:endParaRPr lang="en-US" sz="800" dirty="0"/>
          </a:p>
        </p:txBody>
      </p:sp>
      <p:sp>
        <p:nvSpPr>
          <p:cNvPr id="15" name="Text 13"/>
          <p:cNvSpPr/>
          <p:nvPr/>
        </p:nvSpPr>
        <p:spPr>
          <a:xfrm>
            <a:off x="678656" y="2779588"/>
            <a:ext cx="365760" cy="146304"/>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01</a:t>
            </a:r>
            <a:endParaRPr lang="en-US" sz="800" dirty="0"/>
          </a:p>
        </p:txBody>
      </p:sp>
      <p:sp>
        <p:nvSpPr>
          <p:cNvPr id="16" name="Text 14"/>
          <p:cNvSpPr/>
          <p:nvPr/>
        </p:nvSpPr>
        <p:spPr>
          <a:xfrm>
            <a:off x="992981" y="2779588"/>
            <a:ext cx="3820455" cy="153514"/>
          </a:xfrm>
          <a:prstGeom prst="rect">
            <a:avLst/>
          </a:prstGeom>
          <a:noFill/>
          <a:ln/>
        </p:spPr>
        <p:txBody>
          <a:bodyPr wrap="none" lIns="0" tIns="0" rIns="0" bIns="0" rtlCol="0" anchor="t"/>
          <a:lstStyle/>
          <a:p>
            <a:pPr algn="l" indent="0" marL="0">
              <a:lnSpc>
                <a:spcPts val="1024"/>
              </a:lnSpc>
              <a:buNone/>
            </a:pPr>
            <a:r>
              <a:rPr lang="en-US" sz="800" dirty="0">
                <a:solidFill>
                  <a:srgbClr val="0B1F3A"/>
                </a:solidFill>
                <a:latin typeface="Carlito" pitchFamily="34" charset="0"/>
                <a:ea typeface="Carlito" pitchFamily="34" charset="-122"/>
                <a:cs typeface="Carlito" pitchFamily="34" charset="-120"/>
              </a:rPr>
              <a:t>Study the full brief</a:t>
            </a:r>
            <a:endParaRPr lang="en-US" sz="800" dirty="0"/>
          </a:p>
        </p:txBody>
      </p:sp>
      <p:sp>
        <p:nvSpPr>
          <p:cNvPr id="17" name="Text 15"/>
          <p:cNvSpPr/>
          <p:nvPr/>
        </p:nvSpPr>
        <p:spPr>
          <a:xfrm>
            <a:off x="678656" y="2966665"/>
            <a:ext cx="365760" cy="146304"/>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02</a:t>
            </a:r>
            <a:endParaRPr lang="en-US" sz="800" dirty="0"/>
          </a:p>
        </p:txBody>
      </p:sp>
      <p:sp>
        <p:nvSpPr>
          <p:cNvPr id="18" name="Text 16"/>
          <p:cNvSpPr/>
          <p:nvPr/>
        </p:nvSpPr>
        <p:spPr>
          <a:xfrm>
            <a:off x="992981" y="2966665"/>
            <a:ext cx="3930183" cy="153514"/>
          </a:xfrm>
          <a:prstGeom prst="rect">
            <a:avLst/>
          </a:prstGeom>
          <a:noFill/>
          <a:ln/>
        </p:spPr>
        <p:txBody>
          <a:bodyPr wrap="square" lIns="0" tIns="0" rIns="0" bIns="0" rtlCol="0" anchor="t"/>
          <a:lstStyle/>
          <a:p>
            <a:pPr algn="l" indent="0" marL="0">
              <a:lnSpc>
                <a:spcPts val="1024"/>
              </a:lnSpc>
              <a:buNone/>
            </a:pPr>
            <a:r>
              <a:rPr lang="en-US" sz="800" dirty="0">
                <a:solidFill>
                  <a:srgbClr val="0B1F3A"/>
                </a:solidFill>
                <a:latin typeface="Carlito" pitchFamily="34" charset="0"/>
                <a:ea typeface="Carlito" pitchFamily="34" charset="-122"/>
                <a:cs typeface="Carlito" pitchFamily="34" charset="-120"/>
              </a:rPr>
              <a:t>Create the main visual assets</a:t>
            </a:r>
            <a:endParaRPr lang="en-US" sz="800" dirty="0"/>
          </a:p>
        </p:txBody>
      </p:sp>
      <p:sp>
        <p:nvSpPr>
          <p:cNvPr id="19" name="Text 17"/>
          <p:cNvSpPr/>
          <p:nvPr/>
        </p:nvSpPr>
        <p:spPr>
          <a:xfrm>
            <a:off x="678656" y="3153742"/>
            <a:ext cx="365760" cy="146304"/>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03</a:t>
            </a:r>
            <a:endParaRPr lang="en-US" sz="800" dirty="0"/>
          </a:p>
        </p:txBody>
      </p:sp>
      <p:sp>
        <p:nvSpPr>
          <p:cNvPr id="20" name="Text 18"/>
          <p:cNvSpPr/>
          <p:nvPr/>
        </p:nvSpPr>
        <p:spPr>
          <a:xfrm>
            <a:off x="992981" y="3153742"/>
            <a:ext cx="3930183" cy="153514"/>
          </a:xfrm>
          <a:prstGeom prst="rect">
            <a:avLst/>
          </a:prstGeom>
          <a:noFill/>
          <a:ln/>
        </p:spPr>
        <p:txBody>
          <a:bodyPr wrap="square" lIns="0" tIns="0" rIns="0" bIns="0" rtlCol="0" anchor="t"/>
          <a:lstStyle/>
          <a:p>
            <a:pPr algn="l" indent="0" marL="0">
              <a:lnSpc>
                <a:spcPts val="1024"/>
              </a:lnSpc>
              <a:buNone/>
            </a:pPr>
            <a:r>
              <a:rPr lang="en-US" sz="800" dirty="0">
                <a:solidFill>
                  <a:srgbClr val="0B1F3A"/>
                </a:solidFill>
                <a:latin typeface="Carlito" pitchFamily="34" charset="0"/>
                <a:ea typeface="Carlito" pitchFamily="34" charset="-122"/>
                <a:cs typeface="Carlito" pitchFamily="34" charset="-120"/>
              </a:rPr>
              <a:t>Adapt them for every platform</a:t>
            </a:r>
            <a:endParaRPr lang="en-US" sz="800" dirty="0"/>
          </a:p>
        </p:txBody>
      </p:sp>
      <p:sp>
        <p:nvSpPr>
          <p:cNvPr id="21" name="Text 19"/>
          <p:cNvSpPr/>
          <p:nvPr/>
        </p:nvSpPr>
        <p:spPr>
          <a:xfrm>
            <a:off x="678656" y="3340819"/>
            <a:ext cx="365760" cy="146304"/>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04</a:t>
            </a:r>
            <a:endParaRPr lang="en-US" sz="800" dirty="0"/>
          </a:p>
        </p:txBody>
      </p:sp>
      <p:sp>
        <p:nvSpPr>
          <p:cNvPr id="22" name="Text 20"/>
          <p:cNvSpPr/>
          <p:nvPr/>
        </p:nvSpPr>
        <p:spPr>
          <a:xfrm>
            <a:off x="992981" y="3340819"/>
            <a:ext cx="3820455" cy="153514"/>
          </a:xfrm>
          <a:prstGeom prst="rect">
            <a:avLst/>
          </a:prstGeom>
          <a:noFill/>
          <a:ln/>
        </p:spPr>
        <p:txBody>
          <a:bodyPr wrap="none" lIns="0" tIns="0" rIns="0" bIns="0" rtlCol="0" anchor="t"/>
          <a:lstStyle/>
          <a:p>
            <a:pPr algn="l" indent="0" marL="0">
              <a:lnSpc>
                <a:spcPts val="1024"/>
              </a:lnSpc>
              <a:buNone/>
            </a:pPr>
            <a:r>
              <a:rPr lang="en-US" sz="800" dirty="0">
                <a:solidFill>
                  <a:srgbClr val="0B1F3A"/>
                </a:solidFill>
                <a:latin typeface="Carlito" pitchFamily="34" charset="0"/>
                <a:ea typeface="Carlito" pitchFamily="34" charset="-122"/>
                <a:cs typeface="Carlito" pitchFamily="34" charset="-120"/>
              </a:rPr>
              <a:t>Write captions</a:t>
            </a:r>
            <a:endParaRPr lang="en-US" sz="800" dirty="0"/>
          </a:p>
        </p:txBody>
      </p:sp>
      <p:sp>
        <p:nvSpPr>
          <p:cNvPr id="23" name="Text 21"/>
          <p:cNvSpPr/>
          <p:nvPr/>
        </p:nvSpPr>
        <p:spPr>
          <a:xfrm>
            <a:off x="678656" y="3527896"/>
            <a:ext cx="365760" cy="129927"/>
          </a:xfrm>
          <a:prstGeom prst="rect">
            <a:avLst/>
          </a:prstGeom>
          <a:noFill/>
          <a:ln/>
        </p:spPr>
        <p:txBody>
          <a:bodyPr wrap="none" lIns="0" tIns="14288" rIns="0" bIns="0" rtlCol="0" anchor="t"/>
          <a:lstStyle/>
          <a:p>
            <a:pPr algn="l" indent="0" marL="0">
              <a:buNone/>
            </a:pPr>
            <a:r>
              <a:rPr lang="en-US" sz="800" b="1" spc="56" kern="0" dirty="0">
                <a:solidFill>
                  <a:srgbClr val="C9A24B"/>
                </a:solidFill>
                <a:latin typeface="Liberation Sans Narrow" pitchFamily="34" charset="0"/>
                <a:ea typeface="Liberation Sans Narrow" pitchFamily="34" charset="-122"/>
                <a:cs typeface="Liberation Sans Narrow" pitchFamily="34" charset="-120"/>
              </a:rPr>
              <a:t>05</a:t>
            </a:r>
            <a:endParaRPr lang="en-US" sz="800" dirty="0"/>
          </a:p>
        </p:txBody>
      </p:sp>
      <p:sp>
        <p:nvSpPr>
          <p:cNvPr id="24" name="Text 22"/>
          <p:cNvSpPr/>
          <p:nvPr/>
        </p:nvSpPr>
        <p:spPr>
          <a:xfrm>
            <a:off x="992981" y="3527896"/>
            <a:ext cx="3930183" cy="129927"/>
          </a:xfrm>
          <a:prstGeom prst="rect">
            <a:avLst/>
          </a:prstGeom>
          <a:noFill/>
          <a:ln/>
        </p:spPr>
        <p:txBody>
          <a:bodyPr wrap="square" lIns="0" tIns="0" rIns="0" bIns="0" rtlCol="0" anchor="t"/>
          <a:lstStyle/>
          <a:p>
            <a:pPr algn="l" indent="0" marL="0">
              <a:lnSpc>
                <a:spcPts val="1024"/>
              </a:lnSpc>
              <a:buNone/>
            </a:pPr>
            <a:r>
              <a:rPr lang="en-US" sz="800" dirty="0">
                <a:solidFill>
                  <a:srgbClr val="0B1F3A"/>
                </a:solidFill>
                <a:latin typeface="Carlito" pitchFamily="34" charset="0"/>
                <a:ea typeface="Carlito" pitchFamily="34" charset="-122"/>
                <a:cs typeface="Carlito" pitchFamily="34" charset="-120"/>
              </a:rPr>
              <a:t>Package everything neatly for the client</a:t>
            </a:r>
            <a:endParaRPr lang="en-US" sz="800" dirty="0"/>
          </a:p>
        </p:txBody>
      </p:sp>
      <p:sp>
        <p:nvSpPr>
          <p:cNvPr id="25" name="Text 23"/>
          <p:cNvSpPr/>
          <p:nvPr/>
        </p:nvSpPr>
        <p:spPr>
          <a:xfrm>
            <a:off x="5152765" y="1775892"/>
            <a:ext cx="3473314" cy="1810941"/>
          </a:xfrm>
          <a:prstGeom prst="roundRect">
            <a:avLst>
              <a:gd name="adj" fmla="val 2104"/>
            </a:avLst>
          </a:prstGeom>
          <a:solidFill>
            <a:srgbClr val="0B1F3A"/>
          </a:solidFill>
          <a:ln w="7144">
            <a:solidFill>
              <a:srgbClr val="C9A24B"/>
            </a:solidFill>
            <a:prstDash val="solid"/>
          </a:ln>
        </p:spPr>
        <p:txBody>
          <a:bodyPr wrap="square" rtlCol="0" anchor="ctr"/>
          <a:lstStyle/>
          <a:p>
            <a:pPr indent="0" marL="0">
              <a:buNone/>
            </a:pPr>
            <a:endParaRPr lang="en-US" dirty="0"/>
          </a:p>
        </p:txBody>
      </p:sp>
      <p:sp>
        <p:nvSpPr>
          <p:cNvPr id="26" name="Text 24"/>
          <p:cNvSpPr/>
          <p:nvPr/>
        </p:nvSpPr>
        <p:spPr>
          <a:xfrm>
            <a:off x="5313499" y="1908051"/>
            <a:ext cx="3261573" cy="94012"/>
          </a:xfrm>
          <a:prstGeom prst="rect">
            <a:avLst/>
          </a:prstGeom>
          <a:noFill/>
          <a:ln/>
        </p:spPr>
        <p:txBody>
          <a:bodyPr wrap="square" lIns="0" tIns="0" rIns="0" bIns="0" rtlCol="0" anchor="t">
            <a:normAutofit/>
          </a:bodyPr>
          <a:lstStyle/>
          <a:p>
            <a:pPr algn="l" indent="0" marL="0">
              <a:buNone/>
            </a:pPr>
            <a:r>
              <a:rPr lang="en-US" sz="800" b="1" spc="101" kern="0" dirty="0">
                <a:solidFill>
                  <a:srgbClr val="E7CD87"/>
                </a:solidFill>
                <a:latin typeface="Carlito" pitchFamily="34" charset="0"/>
                <a:ea typeface="Carlito" pitchFamily="34" charset="-122"/>
                <a:cs typeface="Carlito" pitchFamily="34" charset="-120"/>
              </a:rPr>
              <a:t>CAPSTONE · REAL CLIENT BRIEF</a:t>
            </a:r>
            <a:endParaRPr lang="en-US" sz="800" dirty="0"/>
          </a:p>
        </p:txBody>
      </p:sp>
      <p:sp>
        <p:nvSpPr>
          <p:cNvPr id="27" name="Text 25"/>
          <p:cNvSpPr/>
          <p:nvPr/>
        </p:nvSpPr>
        <p:spPr>
          <a:xfrm>
            <a:off x="5313499" y="2029495"/>
            <a:ext cx="3151845" cy="158306"/>
          </a:xfrm>
          <a:prstGeom prst="rect">
            <a:avLst/>
          </a:prstGeom>
          <a:noFill/>
          <a:ln/>
        </p:spPr>
        <p:txBody>
          <a:bodyPr wrap="none" lIns="0" tIns="0" rIns="0" bIns="0" rtlCol="0" anchor="t">
            <a:normAutofit/>
          </a:bodyPr>
          <a:lstStyle/>
          <a:p>
            <a:pPr algn="l" indent="0" marL="0">
              <a:buNone/>
            </a:pPr>
            <a:r>
              <a:rPr lang="en-US" sz="1125" b="1" dirty="0">
                <a:solidFill>
                  <a:srgbClr val="FAF7F2"/>
                </a:solidFill>
                <a:latin typeface="Tinos" pitchFamily="34" charset="0"/>
                <a:ea typeface="Tinos" pitchFamily="34" charset="-122"/>
                <a:cs typeface="Tinos" pitchFamily="34" charset="-120"/>
              </a:rPr>
              <a:t>EduBridge Foundation</a:t>
            </a:r>
            <a:endParaRPr lang="en-US" sz="1125" dirty="0"/>
          </a:p>
        </p:txBody>
      </p:sp>
      <p:sp>
        <p:nvSpPr>
          <p:cNvPr id="28" name="Text 26"/>
          <p:cNvSpPr/>
          <p:nvPr/>
        </p:nvSpPr>
        <p:spPr>
          <a:xfrm>
            <a:off x="5313499" y="2215232"/>
            <a:ext cx="3151845" cy="115443"/>
          </a:xfrm>
          <a:prstGeom prst="rect">
            <a:avLst/>
          </a:prstGeom>
          <a:noFill/>
          <a:ln/>
        </p:spPr>
        <p:txBody>
          <a:bodyPr wrap="square" lIns="0" tIns="0" rIns="0" bIns="0" rtlCol="0" anchor="t">
            <a:normAutofit/>
          </a:bodyPr>
          <a:lstStyle/>
          <a:p>
            <a:pPr algn="l" indent="0" marL="0">
              <a:buNone/>
            </a:pPr>
            <a:r>
              <a:rPr lang="en-US" sz="619" dirty="0">
                <a:solidFill>
                  <a:srgbClr val="FAF7F2">
                    <a:alpha val="70000"/>
                  </a:srgbClr>
                </a:solidFill>
                <a:latin typeface="Carlito" pitchFamily="34" charset="0"/>
                <a:ea typeface="Carlito" pitchFamily="34" charset="-122"/>
                <a:cs typeface="Carlito" pitchFamily="34" charset="-120"/>
              </a:rPr>
              <a:t>Abuja NGO · secondary school scholarships for girls in Northern Nigeria</a:t>
            </a:r>
            <a:endParaRPr lang="en-US" sz="619" dirty="0"/>
          </a:p>
        </p:txBody>
      </p:sp>
      <p:sp>
        <p:nvSpPr>
          <p:cNvPr id="29" name="Shape 27"/>
          <p:cNvSpPr/>
          <p:nvPr/>
        </p:nvSpPr>
        <p:spPr>
          <a:xfrm>
            <a:off x="5320643" y="2358107"/>
            <a:ext cx="0" cy="696516"/>
          </a:xfrm>
          <a:prstGeom prst="line">
            <a:avLst/>
          </a:prstGeom>
          <a:noFill/>
          <a:ln w="14288">
            <a:solidFill>
              <a:srgbClr val="C9A24B"/>
            </a:solidFill>
            <a:prstDash val="solid"/>
          </a:ln>
        </p:spPr>
      </p:sp>
      <p:sp>
        <p:nvSpPr>
          <p:cNvPr id="30" name="Text 28"/>
          <p:cNvSpPr/>
          <p:nvPr/>
        </p:nvSpPr>
        <p:spPr>
          <a:xfrm>
            <a:off x="5313499" y="2358107"/>
            <a:ext cx="3151845" cy="726234"/>
          </a:xfrm>
          <a:prstGeom prst="rect">
            <a:avLst/>
          </a:prstGeom>
          <a:noFill/>
          <a:ln/>
        </p:spPr>
        <p:txBody>
          <a:bodyPr wrap="square" lIns="85725" tIns="0" rIns="0" bIns="0" rtlCol="0" anchor="t">
            <a:normAutofit/>
          </a:bodyPr>
          <a:lstStyle/>
          <a:p>
            <a:pPr algn="l" indent="0" marL="0">
              <a:lnSpc>
                <a:spcPts val="1097"/>
              </a:lnSpc>
              <a:buNone/>
            </a:pPr>
            <a:r>
              <a:rPr lang="en-US" sz="800" i="1" dirty="0">
                <a:solidFill>
                  <a:srgbClr val="FAF7F2">
                    <a:alpha val="92000"/>
                  </a:srgbClr>
                </a:solidFill>
                <a:latin typeface="Tinos" pitchFamily="34" charset="0"/>
                <a:ea typeface="Tinos" pitchFamily="34" charset="-122"/>
                <a:cs typeface="Tinos" pitchFamily="34" charset="-120"/>
              </a:rPr>
              <a:t>"We are launching our 2026 Girls Scholarship Programme. Please deliver: 1 main campaign flyer, 5 Instagram posts (a mix of single images and carousels), 3 WhatsApp Status designs, 1 short 25-second promotional video, and a simple 10-day posting schedule. Tone: hopeful, dignified and professional. Colours: deep green and white."</a:t>
            </a:r>
            <a:endParaRPr lang="en-US" sz="800" dirty="0"/>
          </a:p>
        </p:txBody>
      </p:sp>
      <p:sp>
        <p:nvSpPr>
          <p:cNvPr id="31" name="Text 29"/>
          <p:cNvSpPr/>
          <p:nvPr/>
        </p:nvSpPr>
        <p:spPr>
          <a:xfrm>
            <a:off x="5313499" y="3102772"/>
            <a:ext cx="588578" cy="168021"/>
          </a:xfrm>
          <a:prstGeom prst="roundRect">
            <a:avLst>
              <a:gd name="adj" fmla="val 566893"/>
            </a:avLst>
          </a:prstGeom>
          <a:noFill/>
          <a:ln w="7144">
            <a:solidFill>
              <a:srgbClr val="C9A24B"/>
            </a:solidFill>
            <a:prstDash val="solid"/>
          </a:ln>
        </p:spPr>
        <p:txBody>
          <a:bodyPr wrap="square" rtlCol="0" anchor="ctr"/>
          <a:lstStyle/>
          <a:p>
            <a:pPr indent="0" marL="0">
              <a:buNone/>
            </a:pPr>
            <a:endParaRPr lang="en-US" dirty="0"/>
          </a:p>
        </p:txBody>
      </p:sp>
      <p:sp>
        <p:nvSpPr>
          <p:cNvPr id="32" name="Text 30"/>
          <p:cNvSpPr/>
          <p:nvPr/>
        </p:nvSpPr>
        <p:spPr>
          <a:xfrm>
            <a:off x="5238736" y="3111773"/>
            <a:ext cx="738104" cy="150019"/>
          </a:xfrm>
          <a:prstGeom prst="rect">
            <a:avLst/>
          </a:prstGeom>
          <a:noFill/>
          <a:ln/>
        </p:spPr>
        <p:txBody>
          <a:bodyPr wrap="none" lIns="0" tIns="0" rIns="0" bIns="0" rtlCol="0" anchor="ctr"/>
          <a:lstStyle/>
          <a:p>
            <a:pPr algn="ctr" indent="0" marL="0">
              <a:buNone/>
            </a:pPr>
            <a:r>
              <a:rPr lang="en-US" sz="800" spc="23" kern="0" dirty="0">
                <a:solidFill>
                  <a:srgbClr val="E7CD87"/>
                </a:solidFill>
                <a:latin typeface="Liberation Sans Narrow" pitchFamily="34" charset="0"/>
                <a:ea typeface="Liberation Sans Narrow" pitchFamily="34" charset="-122"/>
                <a:cs typeface="Liberation Sans Narrow" pitchFamily="34" charset="-120"/>
              </a:rPr>
              <a:t>1 main flyer</a:t>
            </a:r>
            <a:endParaRPr lang="en-US" sz="800" dirty="0"/>
          </a:p>
        </p:txBody>
      </p:sp>
      <p:sp>
        <p:nvSpPr>
          <p:cNvPr id="33" name="Text 31"/>
          <p:cNvSpPr/>
          <p:nvPr/>
        </p:nvSpPr>
        <p:spPr>
          <a:xfrm>
            <a:off x="5944939" y="3102772"/>
            <a:ext cx="817178" cy="168021"/>
          </a:xfrm>
          <a:prstGeom prst="roundRect">
            <a:avLst>
              <a:gd name="adj" fmla="val 566893"/>
            </a:avLst>
          </a:prstGeom>
          <a:noFill/>
          <a:ln w="7144">
            <a:solidFill>
              <a:srgbClr val="C9A24B"/>
            </a:solidFill>
            <a:prstDash val="solid"/>
          </a:ln>
        </p:spPr>
        <p:txBody>
          <a:bodyPr wrap="square" rtlCol="0" anchor="ctr"/>
          <a:lstStyle/>
          <a:p>
            <a:pPr indent="0" marL="0">
              <a:buNone/>
            </a:pPr>
            <a:endParaRPr lang="en-US" dirty="0"/>
          </a:p>
        </p:txBody>
      </p:sp>
      <p:sp>
        <p:nvSpPr>
          <p:cNvPr id="34" name="Text 32"/>
          <p:cNvSpPr/>
          <p:nvPr/>
        </p:nvSpPr>
        <p:spPr>
          <a:xfrm>
            <a:off x="5944939" y="3111773"/>
            <a:ext cx="817178" cy="150019"/>
          </a:xfrm>
          <a:prstGeom prst="rect">
            <a:avLst/>
          </a:prstGeom>
          <a:noFill/>
          <a:ln/>
        </p:spPr>
        <p:txBody>
          <a:bodyPr wrap="none" lIns="0" tIns="0" rIns="0" bIns="0" rtlCol="0" anchor="ctr"/>
          <a:lstStyle/>
          <a:p>
            <a:pPr algn="ctr" indent="0" marL="0">
              <a:buNone/>
            </a:pPr>
            <a:r>
              <a:rPr lang="en-US" sz="800" spc="23" kern="0" dirty="0">
                <a:solidFill>
                  <a:srgbClr val="E7CD87"/>
                </a:solidFill>
                <a:latin typeface="Liberation Sans Narrow" pitchFamily="34" charset="0"/>
                <a:ea typeface="Liberation Sans Narrow" pitchFamily="34" charset="-122"/>
                <a:cs typeface="Liberation Sans Narrow" pitchFamily="34" charset="-120"/>
              </a:rPr>
              <a:t>5 Instagram posts</a:t>
            </a:r>
            <a:endParaRPr lang="en-US" sz="800" dirty="0"/>
          </a:p>
        </p:txBody>
      </p:sp>
      <p:sp>
        <p:nvSpPr>
          <p:cNvPr id="35" name="Text 33"/>
          <p:cNvSpPr/>
          <p:nvPr/>
        </p:nvSpPr>
        <p:spPr>
          <a:xfrm>
            <a:off x="6804980" y="3102772"/>
            <a:ext cx="856692" cy="168021"/>
          </a:xfrm>
          <a:prstGeom prst="roundRect">
            <a:avLst>
              <a:gd name="adj" fmla="val 566893"/>
            </a:avLst>
          </a:prstGeom>
          <a:noFill/>
          <a:ln w="7144">
            <a:solidFill>
              <a:srgbClr val="C9A24B"/>
            </a:solidFill>
            <a:prstDash val="solid"/>
          </a:ln>
        </p:spPr>
        <p:txBody>
          <a:bodyPr wrap="square" rtlCol="0" anchor="ctr"/>
          <a:lstStyle/>
          <a:p>
            <a:pPr indent="0" marL="0">
              <a:buNone/>
            </a:pPr>
            <a:endParaRPr lang="en-US" dirty="0"/>
          </a:p>
        </p:txBody>
      </p:sp>
      <p:sp>
        <p:nvSpPr>
          <p:cNvPr id="36" name="Text 34"/>
          <p:cNvSpPr/>
          <p:nvPr/>
        </p:nvSpPr>
        <p:spPr>
          <a:xfrm>
            <a:off x="6804980" y="3111773"/>
            <a:ext cx="856692" cy="150019"/>
          </a:xfrm>
          <a:prstGeom prst="rect">
            <a:avLst/>
          </a:prstGeom>
          <a:noFill/>
          <a:ln/>
        </p:spPr>
        <p:txBody>
          <a:bodyPr wrap="none" lIns="0" tIns="0" rIns="0" bIns="0" rtlCol="0" anchor="ctr"/>
          <a:lstStyle/>
          <a:p>
            <a:pPr algn="ctr" indent="0" marL="0">
              <a:buNone/>
            </a:pPr>
            <a:r>
              <a:rPr lang="en-US" sz="800" spc="23" kern="0" dirty="0">
                <a:solidFill>
                  <a:srgbClr val="E7CD87"/>
                </a:solidFill>
                <a:latin typeface="Liberation Sans Narrow" pitchFamily="34" charset="0"/>
                <a:ea typeface="Liberation Sans Narrow" pitchFamily="34" charset="-122"/>
                <a:cs typeface="Liberation Sans Narrow" pitchFamily="34" charset="-120"/>
              </a:rPr>
              <a:t>3 WhatsApp Status</a:t>
            </a:r>
            <a:endParaRPr lang="en-US" sz="800" dirty="0"/>
          </a:p>
        </p:txBody>
      </p:sp>
      <p:sp>
        <p:nvSpPr>
          <p:cNvPr id="37" name="Text 35"/>
          <p:cNvSpPr/>
          <p:nvPr/>
        </p:nvSpPr>
        <p:spPr>
          <a:xfrm>
            <a:off x="7704534" y="3102772"/>
            <a:ext cx="620390" cy="168021"/>
          </a:xfrm>
          <a:prstGeom prst="roundRect">
            <a:avLst>
              <a:gd name="adj" fmla="val 566893"/>
            </a:avLst>
          </a:prstGeom>
          <a:noFill/>
          <a:ln w="7144">
            <a:solidFill>
              <a:srgbClr val="C9A24B"/>
            </a:solidFill>
            <a:prstDash val="solid"/>
          </a:ln>
        </p:spPr>
        <p:txBody>
          <a:bodyPr wrap="square" rtlCol="0" anchor="ctr"/>
          <a:lstStyle/>
          <a:p>
            <a:pPr indent="0" marL="0">
              <a:buNone/>
            </a:pPr>
            <a:endParaRPr lang="en-US" dirty="0"/>
          </a:p>
        </p:txBody>
      </p:sp>
      <p:sp>
        <p:nvSpPr>
          <p:cNvPr id="38" name="Text 36"/>
          <p:cNvSpPr/>
          <p:nvPr/>
        </p:nvSpPr>
        <p:spPr>
          <a:xfrm>
            <a:off x="7629493" y="3111773"/>
            <a:ext cx="770473" cy="150019"/>
          </a:xfrm>
          <a:prstGeom prst="rect">
            <a:avLst/>
          </a:prstGeom>
          <a:noFill/>
          <a:ln/>
        </p:spPr>
        <p:txBody>
          <a:bodyPr wrap="none" lIns="0" tIns="0" rIns="0" bIns="0" rtlCol="0" anchor="ctr"/>
          <a:lstStyle/>
          <a:p>
            <a:pPr algn="ctr" indent="0" marL="0">
              <a:buNone/>
            </a:pPr>
            <a:r>
              <a:rPr lang="en-US" sz="800" spc="23" kern="0" dirty="0">
                <a:solidFill>
                  <a:srgbClr val="E7CD87"/>
                </a:solidFill>
                <a:latin typeface="Liberation Sans Narrow" pitchFamily="34" charset="0"/>
                <a:ea typeface="Liberation Sans Narrow" pitchFamily="34" charset="-122"/>
                <a:cs typeface="Liberation Sans Narrow" pitchFamily="34" charset="-120"/>
              </a:rPr>
              <a:t>25-sec video</a:t>
            </a:r>
            <a:endParaRPr lang="en-US" sz="800" dirty="0"/>
          </a:p>
        </p:txBody>
      </p:sp>
      <p:sp>
        <p:nvSpPr>
          <p:cNvPr id="39" name="Text 37"/>
          <p:cNvSpPr/>
          <p:nvPr/>
        </p:nvSpPr>
        <p:spPr>
          <a:xfrm>
            <a:off x="5290639" y="3295653"/>
            <a:ext cx="801618" cy="168021"/>
          </a:xfrm>
          <a:prstGeom prst="roundRect">
            <a:avLst>
              <a:gd name="adj" fmla="val 566893"/>
            </a:avLst>
          </a:prstGeom>
          <a:noFill/>
          <a:ln w="7144">
            <a:solidFill>
              <a:srgbClr val="C9A24B"/>
            </a:solidFill>
            <a:prstDash val="solid"/>
          </a:ln>
        </p:spPr>
        <p:txBody>
          <a:bodyPr wrap="square" rtlCol="0" anchor="ctr"/>
          <a:lstStyle/>
          <a:p>
            <a:pPr indent="0" marL="0">
              <a:buNone/>
            </a:pPr>
            <a:endParaRPr lang="en-US" dirty="0"/>
          </a:p>
        </p:txBody>
      </p:sp>
      <p:sp>
        <p:nvSpPr>
          <p:cNvPr id="40" name="Text 38"/>
          <p:cNvSpPr/>
          <p:nvPr/>
        </p:nvSpPr>
        <p:spPr>
          <a:xfrm>
            <a:off x="5313499" y="3304654"/>
            <a:ext cx="755898" cy="150019"/>
          </a:xfrm>
          <a:prstGeom prst="rect">
            <a:avLst/>
          </a:prstGeom>
          <a:noFill/>
          <a:ln/>
        </p:spPr>
        <p:txBody>
          <a:bodyPr wrap="none" lIns="0" tIns="0" rIns="0" bIns="0" rtlCol="0" anchor="ctr"/>
          <a:lstStyle/>
          <a:p>
            <a:pPr algn="ctr" indent="0" marL="0">
              <a:buNone/>
            </a:pPr>
            <a:r>
              <a:rPr lang="en-US" sz="800" spc="23" kern="0" dirty="0">
                <a:solidFill>
                  <a:srgbClr val="E7CD87"/>
                </a:solidFill>
                <a:latin typeface="Liberation Sans Narrow" pitchFamily="34" charset="0"/>
                <a:ea typeface="Liberation Sans Narrow" pitchFamily="34" charset="-122"/>
                <a:cs typeface="Liberation Sans Narrow" pitchFamily="34" charset="-120"/>
              </a:rPr>
              <a:t>10-day schedule</a:t>
            </a:r>
            <a:endParaRPr lang="en-US" sz="800" dirty="0"/>
          </a:p>
        </p:txBody>
      </p:sp>
      <p:sp>
        <p:nvSpPr>
          <p:cNvPr id="41" name="Text 39"/>
          <p:cNvSpPr/>
          <p:nvPr/>
        </p:nvSpPr>
        <p:spPr>
          <a:xfrm>
            <a:off x="5152765" y="3693988"/>
            <a:ext cx="3473314" cy="657225"/>
          </a:xfrm>
          <a:prstGeom prst="roundRect">
            <a:avLst>
              <a:gd name="adj" fmla="val 5797"/>
            </a:avLst>
          </a:prstGeom>
          <a:solidFill>
            <a:srgbClr val="FFFFFF"/>
          </a:solidFill>
          <a:ln w="7144">
            <a:solidFill>
              <a:srgbClr val="C9A24B"/>
            </a:solidFill>
            <a:prstDash val="solid"/>
          </a:ln>
        </p:spPr>
        <p:txBody>
          <a:bodyPr wrap="square" rtlCol="0" anchor="ctr"/>
          <a:lstStyle/>
          <a:p>
            <a:pPr indent="0" marL="0">
              <a:buNone/>
            </a:pPr>
            <a:endParaRPr lang="en-US" dirty="0"/>
          </a:p>
        </p:txBody>
      </p:sp>
      <p:sp>
        <p:nvSpPr>
          <p:cNvPr id="42" name="Text 40"/>
          <p:cNvSpPr/>
          <p:nvPr/>
        </p:nvSpPr>
        <p:spPr>
          <a:xfrm>
            <a:off x="5313499" y="3811860"/>
            <a:ext cx="3151845" cy="94012"/>
          </a:xfrm>
          <a:prstGeom prst="rect">
            <a:avLst/>
          </a:prstGeom>
          <a:noFill/>
          <a:ln/>
        </p:spPr>
        <p:txBody>
          <a:bodyPr wrap="none" lIns="0" tIns="0" rIns="0" bIns="0" rtlCol="0" anchor="t">
            <a:normAutofit/>
          </a:bodyPr>
          <a:lstStyle/>
          <a:p>
            <a:pPr algn="l" indent="0" marL="0">
              <a:buNone/>
            </a:pPr>
            <a:r>
              <a:rPr lang="en-US" sz="800" b="1" spc="90" kern="0" dirty="0">
                <a:solidFill>
                  <a:srgbClr val="8A6F2E"/>
                </a:solidFill>
                <a:latin typeface="Carlito" pitchFamily="34" charset="0"/>
                <a:ea typeface="Carlito" pitchFamily="34" charset="-122"/>
                <a:cs typeface="Carlito" pitchFamily="34" charset="-120"/>
              </a:rPr>
              <a:t>PORTFOLIO DELIVERABLE</a:t>
            </a:r>
            <a:endParaRPr lang="en-US" sz="800" dirty="0"/>
          </a:p>
        </p:txBody>
      </p:sp>
      <p:sp>
        <p:nvSpPr>
          <p:cNvPr id="43" name="Text 41"/>
          <p:cNvSpPr/>
          <p:nvPr/>
        </p:nvSpPr>
        <p:spPr>
          <a:xfrm>
            <a:off x="5313499" y="3933304"/>
            <a:ext cx="3151845" cy="300038"/>
          </a:xfrm>
          <a:prstGeom prst="rect">
            <a:avLst/>
          </a:prstGeom>
          <a:noFill/>
          <a:ln/>
        </p:spPr>
        <p:txBody>
          <a:bodyPr wrap="square" lIns="0" tIns="0" rIns="0" bIns="0" rtlCol="0" anchor="t"/>
          <a:lstStyle/>
          <a:p>
            <a:pPr algn="l" indent="0" marL="0">
              <a:lnSpc>
                <a:spcPts val="1181"/>
              </a:lnSpc>
              <a:buNone/>
            </a:pPr>
            <a:r>
              <a:rPr lang="en-US" sz="800" dirty="0">
                <a:solidFill>
                  <a:srgbClr val="5A6472"/>
                </a:solidFill>
                <a:latin typeface="Carlito" pitchFamily="34" charset="0"/>
                <a:ea typeface="Carlito" pitchFamily="34" charset="-122"/>
                <a:cs typeface="Carlito" pitchFamily="34" charset="-120"/>
              </a:rPr>
              <a:t>A full NGO campaign kit — EduBridge 2026 launch: flyer, posts, status set, video and 10-day schedule. The strongest piece in your portfolio.</a:t>
            </a:r>
            <a:endParaRPr lang="en-US" sz="800" dirty="0"/>
          </a:p>
        </p:txBody>
      </p:sp>
      <p:sp>
        <p:nvSpPr>
          <p:cNvPr id="44" name="Text 42"/>
          <p:cNvSpPr/>
          <p:nvPr/>
        </p:nvSpPr>
        <p:spPr>
          <a:xfrm>
            <a:off x="514350" y="4864894"/>
            <a:ext cx="2512219" cy="120701"/>
          </a:xfrm>
          <a:prstGeom prst="rect">
            <a:avLst/>
          </a:prstGeom>
          <a:noFill/>
          <a:ln/>
        </p:spPr>
        <p:txBody>
          <a:bodyPr wrap="square" lIns="0" tIns="0" rIns="0" bIns="0" rtlCol="0" anchor="t"/>
          <a:lstStyle/>
          <a:p>
            <a:pPr algn="l" indent="0" marL="0">
              <a:buNone/>
            </a:pPr>
            <a:r>
              <a:rPr lang="en-US" sz="600" spc="84" kern="0" dirty="0">
                <a:solidFill>
                  <a:srgbClr val="5A6472"/>
                </a:solidFill>
                <a:latin typeface="Carlito" pitchFamily="34" charset="0"/>
                <a:ea typeface="Carlito" pitchFamily="34" charset="-122"/>
                <a:cs typeface="Carlito" pitchFamily="34" charset="-120"/>
              </a:rPr>
              <a:t>DARA INITIATIVE TECH · AI CREATIVES TRAINING</a:t>
            </a:r>
            <a:endParaRPr lang="en-US" sz="600" dirty="0"/>
          </a:p>
        </p:txBody>
      </p:sp>
      <p:sp>
        <p:nvSpPr>
          <p:cNvPr id="45" name="Text 43"/>
          <p:cNvSpPr/>
          <p:nvPr/>
        </p:nvSpPr>
        <p:spPr>
          <a:xfrm>
            <a:off x="8770739" y="4857750"/>
            <a:ext cx="185738" cy="119703"/>
          </a:xfrm>
          <a:prstGeom prst="rect">
            <a:avLst/>
          </a:prstGeom>
          <a:noFill/>
          <a:ln/>
        </p:spPr>
        <p:txBody>
          <a:bodyPr wrap="none" lIns="0" tIns="0" rIns="0" bIns="0" rtlCol="0" anchor="t"/>
          <a:lstStyle/>
          <a:p>
            <a:pPr algn="l" indent="0" marL="0">
              <a:buNone/>
            </a:pPr>
            <a:r>
              <a:rPr lang="en-US" sz="800" spc="113" kern="0" dirty="0">
                <a:solidFill>
                  <a:srgbClr val="5A6472"/>
                </a:solidFill>
                <a:latin typeface="Liberation Sans Narrow" pitchFamily="34" charset="0"/>
                <a:ea typeface="Liberation Sans Narrow" pitchFamily="34" charset="-122"/>
                <a:cs typeface="Liberation Sans Narrow" pitchFamily="34" charset="-120"/>
              </a:rPr>
              <a:t>08</a:t>
            </a:r>
            <a:endParaRPr lang="en-US" sz="800" dirty="0"/>
          </a:p>
        </p:txBody>
      </p:sp>
      <p:sp>
        <p:nvSpPr>
          <p:cNvPr id="46" name="Text 44"/>
          <p:cNvSpPr/>
          <p:nvPr/>
        </p:nvSpPr>
        <p:spPr>
          <a:xfrm>
            <a:off x="7936840" y="162449"/>
            <a:ext cx="715670" cy="168021"/>
          </a:xfrm>
          <a:prstGeom prst="roundRect">
            <a:avLst>
              <a:gd name="adj" fmla="val 566893"/>
            </a:avLst>
          </a:prstGeom>
          <a:solidFill>
            <a:srgbClr val="C9A24B"/>
          </a:solidFill>
          <a:ln/>
        </p:spPr>
        <p:txBody>
          <a:bodyPr wrap="square" rtlCol="0" anchor="ctr"/>
          <a:lstStyle/>
          <a:p>
            <a:pPr indent="0" marL="0">
              <a:buNone/>
            </a:pPr>
            <a:endParaRPr lang="en-US" dirty="0"/>
          </a:p>
        </p:txBody>
      </p:sp>
      <p:sp>
        <p:nvSpPr>
          <p:cNvPr id="47" name="Text 45"/>
          <p:cNvSpPr/>
          <p:nvPr/>
        </p:nvSpPr>
        <p:spPr>
          <a:xfrm>
            <a:off x="7959700" y="171450"/>
            <a:ext cx="669950" cy="150019"/>
          </a:xfrm>
          <a:prstGeom prst="rect">
            <a:avLst/>
          </a:prstGeom>
          <a:noFill/>
          <a:ln/>
        </p:spPr>
        <p:txBody>
          <a:bodyPr wrap="none" lIns="0" tIns="0" rIns="0" bIns="0" rtlCol="0" anchor="ctr"/>
          <a:lstStyle/>
          <a:p>
            <a:pPr algn="ctr" indent="0" marL="0">
              <a:buNone/>
            </a:pPr>
            <a:r>
              <a:rPr lang="en-US" sz="800" b="1" spc="101" kern="0" dirty="0">
                <a:solidFill>
                  <a:srgbClr val="FFFFFF"/>
                </a:solidFill>
                <a:latin typeface="Carlito" pitchFamily="34" charset="0"/>
                <a:ea typeface="Carlito" pitchFamily="34" charset="-122"/>
                <a:cs typeface="Carlito" pitchFamily="34" charset="-120"/>
              </a:rPr>
              <a:t>CAPSTONE</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7F2"/>
        </a:solidFill>
      </p:bgPr>
    </p:bg>
    <p:spTree>
      <p:nvGrpSpPr>
        <p:cNvPr id="1" name=""/>
        <p:cNvGrpSpPr/>
        <p:nvPr/>
      </p:nvGrpSpPr>
      <p:grpSpPr>
        <a:xfrm>
          <a:off x="0" y="0"/>
          <a:ext cx="0" cy="0"/>
          <a:chOff x="0" y="0"/>
          <a:chExt cx="0" cy="0"/>
        </a:xfrm>
      </p:grpSpPr>
      <p:sp>
        <p:nvSpPr>
          <p:cNvPr id="2" name="Text 0"/>
          <p:cNvSpPr/>
          <p:nvPr/>
        </p:nvSpPr>
        <p:spPr>
          <a:xfrm>
            <a:off x="514350" y="457200"/>
            <a:ext cx="42863" cy="42863"/>
          </a:xfrm>
          <a:prstGeom prst="roundRect">
            <a:avLst>
              <a:gd name="adj" fmla="val 66666"/>
            </a:avLst>
          </a:prstGeom>
          <a:solidFill>
            <a:srgbClr val="C9A24B"/>
          </a:solidFill>
          <a:ln/>
        </p:spPr>
        <p:txBody>
          <a:bodyPr wrap="square" rtlCol="0" anchor="ctr"/>
          <a:lstStyle/>
          <a:p>
            <a:pPr indent="0" marL="0">
              <a:buNone/>
            </a:pPr>
            <a:endParaRPr lang="en-US" dirty="0"/>
          </a:p>
        </p:txBody>
      </p:sp>
      <p:sp>
        <p:nvSpPr>
          <p:cNvPr id="3" name="Text 1"/>
          <p:cNvSpPr/>
          <p:nvPr/>
        </p:nvSpPr>
        <p:spPr>
          <a:xfrm>
            <a:off x="514350" y="435769"/>
            <a:ext cx="1010511" cy="119703"/>
          </a:xfrm>
          <a:prstGeom prst="rect">
            <a:avLst/>
          </a:prstGeom>
          <a:noFill/>
          <a:ln/>
        </p:spPr>
        <p:txBody>
          <a:bodyPr wrap="none" lIns="0" tIns="0" rIns="0" bIns="0" rtlCol="0" anchor="t"/>
          <a:lstStyle/>
          <a:p>
            <a:pPr algn="l" indent="0" marL="0">
              <a:buNone/>
            </a:pPr>
            <a:r>
              <a:rPr lang="en-US" sz="800" b="1" spc="135" kern="0" dirty="0">
                <a:solidFill>
                  <a:srgbClr val="8A6F2E"/>
                </a:solidFill>
                <a:latin typeface="Liberation Sans Narrow" pitchFamily="34" charset="0"/>
                <a:ea typeface="Liberation Sans Narrow" pitchFamily="34" charset="-122"/>
                <a:cs typeface="Liberation Sans Narrow" pitchFamily="34" charset="-120"/>
              </a:rPr>
              <a:t>06 · TOOLS</a:t>
            </a:r>
            <a:endParaRPr lang="en-US" sz="800" dirty="0"/>
          </a:p>
        </p:txBody>
      </p:sp>
      <p:sp>
        <p:nvSpPr>
          <p:cNvPr id="4" name="Text 2"/>
          <p:cNvSpPr/>
          <p:nvPr/>
        </p:nvSpPr>
        <p:spPr>
          <a:xfrm>
            <a:off x="514350" y="614363"/>
            <a:ext cx="7710026" cy="388776"/>
          </a:xfrm>
          <a:prstGeom prst="rect">
            <a:avLst/>
          </a:prstGeom>
          <a:noFill/>
          <a:ln/>
        </p:spPr>
        <p:txBody>
          <a:bodyPr wrap="none" lIns="0" tIns="0" rIns="0" bIns="0" rtlCol="0" anchor="t"/>
          <a:lstStyle/>
          <a:p>
            <a:pPr algn="l" indent="0" marL="0">
              <a:lnSpc>
                <a:spcPts val="2835"/>
              </a:lnSpc>
              <a:buNone/>
            </a:pPr>
            <a:r>
              <a:rPr lang="en-US" sz="2700" b="1" spc="-45" kern="0" dirty="0">
                <a:solidFill>
                  <a:srgbClr val="0B1F3A"/>
                </a:solidFill>
                <a:latin typeface="Tinos" pitchFamily="34" charset="0"/>
                <a:ea typeface="Tinos" pitchFamily="34" charset="-122"/>
                <a:cs typeface="Tinos" pitchFamily="34" charset="-120"/>
              </a:rPr>
              <a:t>Tools you will master</a:t>
            </a:r>
            <a:endParaRPr lang="en-US" sz="2700" dirty="0"/>
          </a:p>
        </p:txBody>
      </p:sp>
      <p:sp>
        <p:nvSpPr>
          <p:cNvPr id="5" name="Text 3"/>
          <p:cNvSpPr/>
          <p:nvPr/>
        </p:nvSpPr>
        <p:spPr>
          <a:xfrm>
            <a:off x="514350" y="1074353"/>
            <a:ext cx="6572250" cy="358759"/>
          </a:xfrm>
          <a:prstGeom prst="rect">
            <a:avLst/>
          </a:prstGeom>
          <a:noFill/>
          <a:ln/>
        </p:spPr>
        <p:txBody>
          <a:bodyPr wrap="square" lIns="0" tIns="0" rIns="0" bIns="0" rtlCol="0" anchor="t"/>
          <a:lstStyle/>
          <a:p>
            <a:pPr algn="l" indent="0" marL="0">
              <a:lnSpc>
                <a:spcPts val="1308"/>
              </a:lnSpc>
              <a:buNone/>
            </a:pPr>
            <a:r>
              <a:rPr lang="en-US" sz="844" dirty="0">
                <a:solidFill>
                  <a:srgbClr val="5A6472"/>
                </a:solidFill>
                <a:latin typeface="Carlito" pitchFamily="34" charset="0"/>
                <a:ea typeface="Carlito" pitchFamily="34" charset="-122"/>
                <a:cs typeface="Carlito" pitchFamily="34" charset="-120"/>
              </a:rPr>
              <a:t>We teach </a:t>
            </a:r>
            <a:pPr algn="l" indent="0" marL="0">
              <a:lnSpc>
                <a:spcPts val="1308"/>
              </a:lnSpc>
              <a:buNone/>
            </a:pPr>
            <a:r>
              <a:rPr lang="en-US" sz="844" b="1" dirty="0">
                <a:solidFill>
                  <a:srgbClr val="0B1F3A"/>
                </a:solidFill>
                <a:latin typeface="Carlito" pitchFamily="34" charset="0"/>
                <a:ea typeface="Carlito" pitchFamily="34" charset="-122"/>
                <a:cs typeface="Carlito" pitchFamily="34" charset="-120"/>
              </a:rPr>
              <a:t>workflows, not buttons</a:t>
            </a:r>
            <a:pPr algn="l" indent="0" marL="0">
              <a:lnSpc>
                <a:spcPts val="1308"/>
              </a:lnSpc>
              <a:buNone/>
            </a:pPr>
            <a:r>
              <a:rPr lang="en-US" sz="844" dirty="0">
                <a:solidFill>
                  <a:srgbClr val="5A6472"/>
                </a:solidFill>
                <a:latin typeface="Carlito" pitchFamily="34" charset="0"/>
                <a:ea typeface="Carlito" pitchFamily="34" charset="-122"/>
                <a:cs typeface="Carlito" pitchFamily="34" charset="-120"/>
              </a:rPr>
              <a:t> — but you get hands-on with the modern AI stack, including options that work well on Nigerian data plans and modest laptops.</a:t>
            </a:r>
            <a:endParaRPr lang="en-US" sz="844" dirty="0"/>
          </a:p>
        </p:txBody>
      </p:sp>
      <p:sp>
        <p:nvSpPr>
          <p:cNvPr id="6" name="Text 4"/>
          <p:cNvSpPr/>
          <p:nvPr/>
        </p:nvSpPr>
        <p:spPr>
          <a:xfrm>
            <a:off x="8035826" y="450056"/>
            <a:ext cx="214313" cy="214313"/>
          </a:xfrm>
          <a:prstGeom prst="roundRect">
            <a:avLst>
              <a:gd name="adj" fmla="val 26667"/>
            </a:avLst>
          </a:prstGeom>
          <a:noFill/>
          <a:ln w="14288">
            <a:solidFill>
              <a:srgbClr val="C9A24B"/>
            </a:solidFill>
            <a:prstDash val="solid"/>
          </a:ln>
        </p:spPr>
        <p:txBody>
          <a:bodyPr wrap="square" rtlCol="0" anchor="ctr"/>
          <a:lstStyle/>
          <a:p>
            <a:pPr indent="0" marL="0">
              <a:buNone/>
            </a:pPr>
            <a:endParaRPr lang="en-US" dirty="0"/>
          </a:p>
        </p:txBody>
      </p:sp>
      <p:sp>
        <p:nvSpPr>
          <p:cNvPr id="7" name="Text 5"/>
          <p:cNvSpPr/>
          <p:nvPr/>
        </p:nvSpPr>
        <p:spPr>
          <a:xfrm>
            <a:off x="8028682" y="442913"/>
            <a:ext cx="264319" cy="228600"/>
          </a:xfrm>
          <a:prstGeom prst="rect">
            <a:avLst/>
          </a:prstGeom>
          <a:noFill/>
          <a:ln/>
        </p:spPr>
        <p:txBody>
          <a:bodyPr wrap="none" lIns="0" tIns="0" rIns="0" bIns="0" rtlCol="0" anchor="ctr"/>
          <a:lstStyle/>
          <a:p>
            <a:pPr algn="ctr" indent="0" marL="0">
              <a:buNone/>
            </a:pPr>
            <a:r>
              <a:rPr lang="en-US" sz="800" b="1" spc="56" kern="0" dirty="0">
                <a:solidFill>
                  <a:srgbClr val="C9A24B"/>
                </a:solidFill>
                <a:latin typeface="Carlito" pitchFamily="34" charset="0"/>
                <a:ea typeface="Carlito" pitchFamily="34" charset="-122"/>
                <a:cs typeface="Carlito" pitchFamily="34" charset="-120"/>
              </a:rPr>
              <a:t>D</a:t>
            </a:r>
            <a:endParaRPr lang="en-US" sz="800" dirty="0"/>
          </a:p>
        </p:txBody>
      </p:sp>
      <p:sp>
        <p:nvSpPr>
          <p:cNvPr id="8" name="Text 6"/>
          <p:cNvSpPr/>
          <p:nvPr/>
        </p:nvSpPr>
        <p:spPr>
          <a:xfrm>
            <a:off x="8328720" y="464344"/>
            <a:ext cx="481489" cy="200597"/>
          </a:xfrm>
          <a:prstGeom prst="rect">
            <a:avLst/>
          </a:prstGeom>
          <a:noFill/>
          <a:ln/>
        </p:spPr>
        <p:txBody>
          <a:bodyPr wrap="none" lIns="0" tIns="0" rIns="0" bIns="0" rtlCol="0" anchor="t"/>
          <a:lstStyle/>
          <a:p>
            <a:pPr algn="l" indent="0" marL="0">
              <a:buNone/>
            </a:pPr>
            <a:r>
              <a:rPr lang="en-US" sz="1238" b="1" spc="56" kern="0" dirty="0">
                <a:solidFill>
                  <a:srgbClr val="0B1F3A"/>
                </a:solidFill>
                <a:latin typeface="Tinos" pitchFamily="34" charset="0"/>
                <a:ea typeface="Tinos" pitchFamily="34" charset="-122"/>
                <a:cs typeface="Tinos" pitchFamily="34" charset="-120"/>
              </a:rPr>
              <a:t>DIT</a:t>
            </a:r>
            <a:endParaRPr lang="en-US" sz="1238" dirty="0"/>
          </a:p>
        </p:txBody>
      </p:sp>
      <p:sp>
        <p:nvSpPr>
          <p:cNvPr id="9" name="Text 7"/>
          <p:cNvSpPr/>
          <p:nvPr/>
        </p:nvSpPr>
        <p:spPr>
          <a:xfrm>
            <a:off x="517922" y="1595847"/>
            <a:ext cx="2612157" cy="1504094"/>
          </a:xfrm>
          <a:prstGeom prst="roundRect">
            <a:avLst>
              <a:gd name="adj" fmla="val 2533"/>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10" name="Text 8"/>
          <p:cNvSpPr/>
          <p:nvPr/>
        </p:nvSpPr>
        <p:spPr>
          <a:xfrm>
            <a:off x="692944" y="1756581"/>
            <a:ext cx="214313" cy="214313"/>
          </a:xfrm>
          <a:prstGeom prst="rect">
            <a:avLst/>
          </a:prstGeom>
          <a:noFill/>
          <a:ln/>
        </p:spPr>
        <p:txBody>
          <a:bodyPr wrap="none" lIns="0" tIns="0" rIns="0" bIns="0" rtlCol="0" anchor="ctr"/>
          <a:lstStyle/>
          <a:p>
            <a:pPr algn="ctr" indent="0" marL="0">
              <a:buNone/>
            </a:pPr>
            <a:r>
              <a:rPr lang="en-US" sz="2109" dirty="0">
                <a:solidFill>
                  <a:srgbClr val="C9A24B"/>
                </a:solidFill>
                <a:latin typeface="Segoe UI Symbol" pitchFamily="34" charset="0"/>
                <a:ea typeface="Segoe UI Symbol" pitchFamily="34" charset="-122"/>
                <a:cs typeface="Segoe UI Symbol" pitchFamily="34" charset="-120"/>
              </a:rPr>
              <a:t>⚡</a:t>
            </a:r>
            <a:endParaRPr lang="en-US" sz="2109" dirty="0"/>
          </a:p>
        </p:txBody>
      </p:sp>
      <p:sp>
        <p:nvSpPr>
          <p:cNvPr id="11" name="Text 9"/>
          <p:cNvSpPr/>
          <p:nvPr/>
        </p:nvSpPr>
        <p:spPr>
          <a:xfrm>
            <a:off x="1007269" y="1785156"/>
            <a:ext cx="1947788" cy="169736"/>
          </a:xfrm>
          <a:prstGeom prst="rect">
            <a:avLst/>
          </a:prstGeom>
          <a:noFill/>
          <a:ln/>
        </p:spPr>
        <p:txBody>
          <a:bodyPr wrap="none" lIns="0" tIns="0" rIns="0" bIns="0" rtlCol="0" anchor="t"/>
          <a:lstStyle/>
          <a:p>
            <a:pPr algn="l" indent="0" marL="0">
              <a:lnSpc>
                <a:spcPts val="1238"/>
              </a:lnSpc>
              <a:buNone/>
            </a:pPr>
            <a:r>
              <a:rPr lang="en-US" sz="1238" b="1" spc="-11" kern="0" dirty="0">
                <a:solidFill>
                  <a:srgbClr val="0B1F3A"/>
                </a:solidFill>
                <a:latin typeface="Tinos" pitchFamily="34" charset="0"/>
                <a:ea typeface="Tinos" pitchFamily="34" charset="-122"/>
                <a:cs typeface="Tinos" pitchFamily="34" charset="-120"/>
              </a:rPr>
              <a:t>Groq</a:t>
            </a:r>
            <a:endParaRPr lang="en-US" sz="1238" dirty="0"/>
          </a:p>
        </p:txBody>
      </p:sp>
      <p:sp>
        <p:nvSpPr>
          <p:cNvPr id="12" name="Text 10"/>
          <p:cNvSpPr/>
          <p:nvPr/>
        </p:nvSpPr>
        <p:spPr>
          <a:xfrm>
            <a:off x="692944" y="2070906"/>
            <a:ext cx="2371841" cy="119703"/>
          </a:xfrm>
          <a:prstGeom prst="rect">
            <a:avLst/>
          </a:prstGeom>
          <a:noFill/>
          <a:ln/>
        </p:spPr>
        <p:txBody>
          <a:bodyPr wrap="square" lIns="0" tIns="0" rIns="0" bIns="0" rtlCol="0" anchor="t"/>
          <a:lstStyle/>
          <a:p>
            <a:pPr algn="l" indent="0" marL="0">
              <a:buNone/>
            </a:pPr>
            <a:r>
              <a:rPr lang="en-US" sz="800" b="1" spc="79" kern="0" dirty="0">
                <a:solidFill>
                  <a:srgbClr val="8A6F2E"/>
                </a:solidFill>
                <a:latin typeface="Carlito" pitchFamily="34" charset="0"/>
                <a:ea typeface="Carlito" pitchFamily="34" charset="-122"/>
                <a:cs typeface="Carlito" pitchFamily="34" charset="-120"/>
              </a:rPr>
              <a:t>FAST TEXT &amp; IDEA GENERATION</a:t>
            </a:r>
            <a:endParaRPr lang="en-US" sz="800" dirty="0"/>
          </a:p>
        </p:txBody>
      </p:sp>
      <p:sp>
        <p:nvSpPr>
          <p:cNvPr id="13" name="Text 11"/>
          <p:cNvSpPr/>
          <p:nvPr/>
        </p:nvSpPr>
        <p:spPr>
          <a:xfrm>
            <a:off x="692944" y="2256644"/>
            <a:ext cx="2262113" cy="329184"/>
          </a:xfrm>
          <a:prstGeom prst="rect">
            <a:avLst/>
          </a:prstGeom>
          <a:noFill/>
          <a:ln/>
        </p:spPr>
        <p:txBody>
          <a:bodyPr wrap="square" lIns="0" tIns="0" rIns="0" bIns="0" rtlCol="0" anchor="t"/>
          <a:lstStyle/>
          <a:p>
            <a:pPr algn="l" indent="0" marL="0">
              <a:lnSpc>
                <a:spcPts val="1097"/>
              </a:lnSpc>
              <a:buNone/>
            </a:pPr>
            <a:r>
              <a:rPr lang="en-US" sz="800" dirty="0">
                <a:solidFill>
                  <a:srgbClr val="5A6472"/>
                </a:solidFill>
                <a:latin typeface="Carlito" pitchFamily="34" charset="0"/>
                <a:ea typeface="Carlito" pitchFamily="34" charset="-122"/>
                <a:cs typeface="Carlito" pitchFamily="34" charset="-120"/>
              </a:rPr>
              <a:t>Scripts, captions and content plans — drafted in seconds. Great on Nigerian data plans.</a:t>
            </a:r>
            <a:endParaRPr lang="en-US" sz="800" dirty="0"/>
          </a:p>
        </p:txBody>
      </p:sp>
      <p:sp>
        <p:nvSpPr>
          <p:cNvPr id="14" name="Text 12"/>
          <p:cNvSpPr/>
          <p:nvPr/>
        </p:nvSpPr>
        <p:spPr>
          <a:xfrm>
            <a:off x="3265810" y="1595847"/>
            <a:ext cx="2612268" cy="1504094"/>
          </a:xfrm>
          <a:prstGeom prst="roundRect">
            <a:avLst>
              <a:gd name="adj" fmla="val 2533"/>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15" name="Text 13"/>
          <p:cNvSpPr/>
          <p:nvPr/>
        </p:nvSpPr>
        <p:spPr>
          <a:xfrm>
            <a:off x="3440832" y="1756581"/>
            <a:ext cx="214313" cy="214313"/>
          </a:xfrm>
          <a:prstGeom prst="rect">
            <a:avLst/>
          </a:prstGeom>
          <a:noFill/>
          <a:ln/>
        </p:spPr>
        <p:txBody>
          <a:bodyPr wrap="none" lIns="0" tIns="0" rIns="0" bIns="0" rtlCol="0" anchor="ctr"/>
          <a:lstStyle/>
          <a:p>
            <a:pPr algn="ctr" indent="0" marL="0">
              <a:buNone/>
            </a:pPr>
            <a:r>
              <a:rPr lang="en-US" sz="2109" dirty="0">
                <a:solidFill>
                  <a:srgbClr val="C9A24B"/>
                </a:solidFill>
                <a:latin typeface="Segoe UI Symbol" pitchFamily="34" charset="0"/>
                <a:ea typeface="Segoe UI Symbol" pitchFamily="34" charset="-122"/>
                <a:cs typeface="Segoe UI Symbol" pitchFamily="34" charset="-120"/>
              </a:rPr>
              <a:t>✦</a:t>
            </a:r>
            <a:endParaRPr lang="en-US" sz="2109" dirty="0"/>
          </a:p>
        </p:txBody>
      </p:sp>
      <p:sp>
        <p:nvSpPr>
          <p:cNvPr id="16" name="Text 14"/>
          <p:cNvSpPr/>
          <p:nvPr/>
        </p:nvSpPr>
        <p:spPr>
          <a:xfrm>
            <a:off x="3755157" y="1785156"/>
            <a:ext cx="1947900" cy="169736"/>
          </a:xfrm>
          <a:prstGeom prst="rect">
            <a:avLst/>
          </a:prstGeom>
          <a:noFill/>
          <a:ln/>
        </p:spPr>
        <p:txBody>
          <a:bodyPr wrap="none" lIns="0" tIns="0" rIns="0" bIns="0" rtlCol="0" anchor="t"/>
          <a:lstStyle/>
          <a:p>
            <a:pPr algn="l" indent="0" marL="0">
              <a:lnSpc>
                <a:spcPts val="1238"/>
              </a:lnSpc>
              <a:buNone/>
            </a:pPr>
            <a:r>
              <a:rPr lang="en-US" sz="1238" b="1" spc="-11" kern="0" dirty="0">
                <a:solidFill>
                  <a:srgbClr val="0B1F3A"/>
                </a:solidFill>
                <a:latin typeface="Tinos" pitchFamily="34" charset="0"/>
                <a:ea typeface="Tinos" pitchFamily="34" charset="-122"/>
                <a:cs typeface="Tinos" pitchFamily="34" charset="-120"/>
              </a:rPr>
              <a:t>Gemini</a:t>
            </a:r>
            <a:endParaRPr lang="en-US" sz="1238" dirty="0"/>
          </a:p>
        </p:txBody>
      </p:sp>
      <p:sp>
        <p:nvSpPr>
          <p:cNvPr id="17" name="Text 15"/>
          <p:cNvSpPr/>
          <p:nvPr/>
        </p:nvSpPr>
        <p:spPr>
          <a:xfrm>
            <a:off x="3440832" y="2070906"/>
            <a:ext cx="2262225" cy="119703"/>
          </a:xfrm>
          <a:prstGeom prst="rect">
            <a:avLst/>
          </a:prstGeom>
          <a:noFill/>
          <a:ln/>
        </p:spPr>
        <p:txBody>
          <a:bodyPr wrap="none" lIns="0" tIns="0" rIns="0" bIns="0" rtlCol="0" anchor="t"/>
          <a:lstStyle/>
          <a:p>
            <a:pPr algn="l" indent="0" marL="0">
              <a:buNone/>
            </a:pPr>
            <a:r>
              <a:rPr lang="en-US" sz="800" b="1" spc="79" kern="0" dirty="0">
                <a:solidFill>
                  <a:srgbClr val="8A6F2E"/>
                </a:solidFill>
                <a:latin typeface="Carlito" pitchFamily="34" charset="0"/>
                <a:ea typeface="Carlito" pitchFamily="34" charset="-122"/>
                <a:cs typeface="Carlito" pitchFamily="34" charset="-120"/>
              </a:rPr>
              <a:t>MULTIMODAL PLANNING</a:t>
            </a:r>
            <a:endParaRPr lang="en-US" sz="800" dirty="0"/>
          </a:p>
        </p:txBody>
      </p:sp>
      <p:sp>
        <p:nvSpPr>
          <p:cNvPr id="18" name="Text 16"/>
          <p:cNvSpPr/>
          <p:nvPr/>
        </p:nvSpPr>
        <p:spPr>
          <a:xfrm>
            <a:off x="3440832" y="2256644"/>
            <a:ext cx="2262225" cy="329184"/>
          </a:xfrm>
          <a:prstGeom prst="rect">
            <a:avLst/>
          </a:prstGeom>
          <a:noFill/>
          <a:ln/>
        </p:spPr>
        <p:txBody>
          <a:bodyPr wrap="square" lIns="0" tIns="0" rIns="0" bIns="0" rtlCol="0" anchor="t"/>
          <a:lstStyle/>
          <a:p>
            <a:pPr algn="l" indent="0" marL="0">
              <a:lnSpc>
                <a:spcPts val="1097"/>
              </a:lnSpc>
              <a:buNone/>
            </a:pPr>
            <a:r>
              <a:rPr lang="en-US" sz="800" dirty="0">
                <a:solidFill>
                  <a:srgbClr val="5A6472"/>
                </a:solidFill>
                <a:latin typeface="Carlito" pitchFamily="34" charset="0"/>
                <a:ea typeface="Carlito" pitchFamily="34" charset="-122"/>
                <a:cs typeface="Carlito" pitchFamily="34" charset="-120"/>
              </a:rPr>
              <a:t>Briefs, storyboards and campaign structures — handles text and images together.</a:t>
            </a:r>
            <a:endParaRPr lang="en-US" sz="800" dirty="0"/>
          </a:p>
        </p:txBody>
      </p:sp>
      <p:sp>
        <p:nvSpPr>
          <p:cNvPr id="19" name="Text 17"/>
          <p:cNvSpPr/>
          <p:nvPr/>
        </p:nvSpPr>
        <p:spPr>
          <a:xfrm>
            <a:off x="6013810" y="1595847"/>
            <a:ext cx="2612157" cy="1504094"/>
          </a:xfrm>
          <a:prstGeom prst="roundRect">
            <a:avLst>
              <a:gd name="adj" fmla="val 2533"/>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20" name="Text 18"/>
          <p:cNvSpPr/>
          <p:nvPr/>
        </p:nvSpPr>
        <p:spPr>
          <a:xfrm>
            <a:off x="6188832" y="1756581"/>
            <a:ext cx="214313" cy="214313"/>
          </a:xfrm>
          <a:prstGeom prst="rect">
            <a:avLst/>
          </a:prstGeom>
          <a:noFill/>
          <a:ln/>
        </p:spPr>
        <p:txBody>
          <a:bodyPr wrap="none" lIns="0" tIns="0" rIns="0" bIns="0" rtlCol="0" anchor="ctr"/>
          <a:lstStyle/>
          <a:p>
            <a:pPr algn="ctr" indent="0" marL="0">
              <a:buNone/>
            </a:pPr>
            <a:r>
              <a:rPr lang="en-US" sz="2109" dirty="0">
                <a:solidFill>
                  <a:srgbClr val="C9A24B"/>
                </a:solidFill>
                <a:latin typeface="Segoe UI Symbol" pitchFamily="34" charset="0"/>
                <a:ea typeface="Segoe UI Symbol" pitchFamily="34" charset="-122"/>
                <a:cs typeface="Segoe UI Symbol" pitchFamily="34" charset="-120"/>
              </a:rPr>
              <a:t>▣</a:t>
            </a:r>
            <a:endParaRPr lang="en-US" sz="2109" dirty="0"/>
          </a:p>
        </p:txBody>
      </p:sp>
      <p:sp>
        <p:nvSpPr>
          <p:cNvPr id="21" name="Text 19"/>
          <p:cNvSpPr/>
          <p:nvPr/>
        </p:nvSpPr>
        <p:spPr>
          <a:xfrm>
            <a:off x="6503157" y="1785156"/>
            <a:ext cx="1947788" cy="169736"/>
          </a:xfrm>
          <a:prstGeom prst="rect">
            <a:avLst/>
          </a:prstGeom>
          <a:noFill/>
          <a:ln/>
        </p:spPr>
        <p:txBody>
          <a:bodyPr wrap="none" lIns="0" tIns="0" rIns="0" bIns="0" rtlCol="0" anchor="t"/>
          <a:lstStyle/>
          <a:p>
            <a:pPr algn="l" indent="0" marL="0">
              <a:lnSpc>
                <a:spcPts val="1238"/>
              </a:lnSpc>
              <a:buNone/>
            </a:pPr>
            <a:r>
              <a:rPr lang="en-US" sz="1238" b="1" spc="-11" kern="0" dirty="0">
                <a:solidFill>
                  <a:srgbClr val="0B1F3A"/>
                </a:solidFill>
                <a:latin typeface="Liberation Sans Narrow" pitchFamily="34" charset="0"/>
                <a:ea typeface="Liberation Sans Narrow" pitchFamily="34" charset="-122"/>
                <a:cs typeface="Liberation Sans Narrow" pitchFamily="34" charset="-120"/>
              </a:rPr>
              <a:t>GPT Image 2</a:t>
            </a:r>
            <a:endParaRPr lang="en-US" sz="1238" dirty="0"/>
          </a:p>
        </p:txBody>
      </p:sp>
      <p:sp>
        <p:nvSpPr>
          <p:cNvPr id="22" name="Text 20"/>
          <p:cNvSpPr/>
          <p:nvPr/>
        </p:nvSpPr>
        <p:spPr>
          <a:xfrm>
            <a:off x="6188832" y="2070906"/>
            <a:ext cx="2262113" cy="119703"/>
          </a:xfrm>
          <a:prstGeom prst="rect">
            <a:avLst/>
          </a:prstGeom>
          <a:noFill/>
          <a:ln/>
        </p:spPr>
        <p:txBody>
          <a:bodyPr wrap="none" lIns="0" tIns="0" rIns="0" bIns="0" rtlCol="0" anchor="t"/>
          <a:lstStyle/>
          <a:p>
            <a:pPr algn="l" indent="0" marL="0">
              <a:buNone/>
            </a:pPr>
            <a:r>
              <a:rPr lang="en-US" sz="800" b="1" spc="79" kern="0" dirty="0">
                <a:solidFill>
                  <a:srgbClr val="8A6F2E"/>
                </a:solidFill>
                <a:latin typeface="Carlito" pitchFamily="34" charset="0"/>
                <a:ea typeface="Carlito" pitchFamily="34" charset="-122"/>
                <a:cs typeface="Carlito" pitchFamily="34" charset="-120"/>
              </a:rPr>
              <a:t>HIGH-QUALITY VISUALS</a:t>
            </a:r>
            <a:endParaRPr lang="en-US" sz="800" dirty="0"/>
          </a:p>
        </p:txBody>
      </p:sp>
      <p:sp>
        <p:nvSpPr>
          <p:cNvPr id="23" name="Text 21"/>
          <p:cNvSpPr/>
          <p:nvPr/>
        </p:nvSpPr>
        <p:spPr>
          <a:xfrm>
            <a:off x="6188832" y="2256644"/>
            <a:ext cx="2262113" cy="329184"/>
          </a:xfrm>
          <a:prstGeom prst="rect">
            <a:avLst/>
          </a:prstGeom>
          <a:noFill/>
          <a:ln/>
        </p:spPr>
        <p:txBody>
          <a:bodyPr wrap="square" lIns="0" tIns="0" rIns="0" bIns="0" rtlCol="0" anchor="t"/>
          <a:lstStyle/>
          <a:p>
            <a:pPr algn="l" indent="0" marL="0">
              <a:lnSpc>
                <a:spcPts val="1097"/>
              </a:lnSpc>
              <a:buNone/>
            </a:pPr>
            <a:r>
              <a:rPr lang="en-US" sz="800" dirty="0">
                <a:solidFill>
                  <a:srgbClr val="5A6472"/>
                </a:solidFill>
                <a:latin typeface="Carlito" pitchFamily="34" charset="0"/>
                <a:ea typeface="Carlito" pitchFamily="34" charset="-122"/>
                <a:cs typeface="Carlito" pitchFamily="34" charset="-120"/>
              </a:rPr>
              <a:t>Photorealistic and illustrated brand visuals that look genuinely Nigerian and professional.</a:t>
            </a:r>
            <a:endParaRPr lang="en-US" sz="800" dirty="0"/>
          </a:p>
        </p:txBody>
      </p:sp>
      <p:sp>
        <p:nvSpPr>
          <p:cNvPr id="24" name="Text 22"/>
          <p:cNvSpPr/>
          <p:nvPr/>
        </p:nvSpPr>
        <p:spPr>
          <a:xfrm>
            <a:off x="517922" y="3235672"/>
            <a:ext cx="2612157" cy="1504206"/>
          </a:xfrm>
          <a:prstGeom prst="roundRect">
            <a:avLst>
              <a:gd name="adj" fmla="val 2533"/>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25" name="Text 23"/>
          <p:cNvSpPr/>
          <p:nvPr/>
        </p:nvSpPr>
        <p:spPr>
          <a:xfrm>
            <a:off x="692944" y="3396407"/>
            <a:ext cx="214313" cy="214313"/>
          </a:xfrm>
          <a:prstGeom prst="rect">
            <a:avLst/>
          </a:prstGeom>
          <a:noFill/>
          <a:ln/>
        </p:spPr>
        <p:txBody>
          <a:bodyPr wrap="none" lIns="0" tIns="0" rIns="0" bIns="0" rtlCol="0" anchor="ctr"/>
          <a:lstStyle/>
          <a:p>
            <a:pPr algn="ctr" indent="0" marL="0">
              <a:buNone/>
            </a:pPr>
            <a:r>
              <a:rPr lang="en-US" sz="2109" dirty="0">
                <a:solidFill>
                  <a:srgbClr val="C9A24B"/>
                </a:solidFill>
                <a:latin typeface="Segoe UI Symbol" pitchFamily="34" charset="0"/>
                <a:ea typeface="Segoe UI Symbol" pitchFamily="34" charset="-122"/>
                <a:cs typeface="Segoe UI Symbol" pitchFamily="34" charset="-120"/>
              </a:rPr>
              <a:t>▶</a:t>
            </a:r>
            <a:endParaRPr lang="en-US" sz="2109" dirty="0"/>
          </a:p>
        </p:txBody>
      </p:sp>
      <p:sp>
        <p:nvSpPr>
          <p:cNvPr id="26" name="Text 24"/>
          <p:cNvSpPr/>
          <p:nvPr/>
        </p:nvSpPr>
        <p:spPr>
          <a:xfrm>
            <a:off x="1007269" y="3424982"/>
            <a:ext cx="1947788" cy="169736"/>
          </a:xfrm>
          <a:prstGeom prst="rect">
            <a:avLst/>
          </a:prstGeom>
          <a:noFill/>
          <a:ln/>
        </p:spPr>
        <p:txBody>
          <a:bodyPr wrap="none" lIns="0" tIns="0" rIns="0" bIns="0" rtlCol="0" anchor="t"/>
          <a:lstStyle/>
          <a:p>
            <a:pPr algn="l" indent="0" marL="0">
              <a:lnSpc>
                <a:spcPts val="1238"/>
              </a:lnSpc>
              <a:buNone/>
            </a:pPr>
            <a:r>
              <a:rPr lang="en-US" sz="1238" b="1" spc="-11" kern="0" dirty="0">
                <a:solidFill>
                  <a:srgbClr val="0B1F3A"/>
                </a:solidFill>
                <a:latin typeface="Tinos" pitchFamily="34" charset="0"/>
                <a:ea typeface="Tinos" pitchFamily="34" charset="-122"/>
                <a:cs typeface="Tinos" pitchFamily="34" charset="-120"/>
              </a:rPr>
              <a:t>Google Flow</a:t>
            </a:r>
            <a:endParaRPr lang="en-US" sz="1238" dirty="0"/>
          </a:p>
        </p:txBody>
      </p:sp>
      <p:sp>
        <p:nvSpPr>
          <p:cNvPr id="27" name="Text 25"/>
          <p:cNvSpPr/>
          <p:nvPr/>
        </p:nvSpPr>
        <p:spPr>
          <a:xfrm>
            <a:off x="692944" y="3710732"/>
            <a:ext cx="2262113" cy="119703"/>
          </a:xfrm>
          <a:prstGeom prst="rect">
            <a:avLst/>
          </a:prstGeom>
          <a:noFill/>
          <a:ln/>
        </p:spPr>
        <p:txBody>
          <a:bodyPr wrap="none" lIns="0" tIns="0" rIns="0" bIns="0" rtlCol="0" anchor="t"/>
          <a:lstStyle/>
          <a:p>
            <a:pPr algn="l" indent="0" marL="0">
              <a:buNone/>
            </a:pPr>
            <a:r>
              <a:rPr lang="en-US" sz="800" b="1" spc="79" kern="0" dirty="0">
                <a:solidFill>
                  <a:srgbClr val="8A6F2E"/>
                </a:solidFill>
                <a:latin typeface="Carlito" pitchFamily="34" charset="0"/>
                <a:ea typeface="Carlito" pitchFamily="34" charset="-122"/>
                <a:cs typeface="Carlito" pitchFamily="34" charset="-120"/>
              </a:rPr>
              <a:t>GENERATIVE VIDEO SCENES</a:t>
            </a:r>
            <a:endParaRPr lang="en-US" sz="800" dirty="0"/>
          </a:p>
        </p:txBody>
      </p:sp>
      <p:sp>
        <p:nvSpPr>
          <p:cNvPr id="28" name="Text 26"/>
          <p:cNvSpPr/>
          <p:nvPr/>
        </p:nvSpPr>
        <p:spPr>
          <a:xfrm>
            <a:off x="692944" y="3896469"/>
            <a:ext cx="2262113" cy="329184"/>
          </a:xfrm>
          <a:prstGeom prst="rect">
            <a:avLst/>
          </a:prstGeom>
          <a:noFill/>
          <a:ln/>
        </p:spPr>
        <p:txBody>
          <a:bodyPr wrap="square" lIns="0" tIns="0" rIns="0" bIns="0" rtlCol="0" anchor="t"/>
          <a:lstStyle/>
          <a:p>
            <a:pPr algn="l" indent="0" marL="0">
              <a:lnSpc>
                <a:spcPts val="1097"/>
              </a:lnSpc>
              <a:buNone/>
            </a:pPr>
            <a:r>
              <a:rPr lang="en-US" sz="800" dirty="0">
                <a:solidFill>
                  <a:srgbClr val="5A6472"/>
                </a:solidFill>
                <a:latin typeface="Carlito" pitchFamily="34" charset="0"/>
                <a:ea typeface="Carlito" pitchFamily="34" charset="-122"/>
                <a:cs typeface="Carlito" pitchFamily="34" charset="-120"/>
              </a:rPr>
              <a:t>Short AI video clips for Reels and promos — no camera, no crew needed.</a:t>
            </a:r>
            <a:endParaRPr lang="en-US" sz="800" dirty="0"/>
          </a:p>
        </p:txBody>
      </p:sp>
      <p:sp>
        <p:nvSpPr>
          <p:cNvPr id="29" name="Text 27"/>
          <p:cNvSpPr/>
          <p:nvPr/>
        </p:nvSpPr>
        <p:spPr>
          <a:xfrm>
            <a:off x="3265810" y="3235672"/>
            <a:ext cx="2612268" cy="1504206"/>
          </a:xfrm>
          <a:prstGeom prst="roundRect">
            <a:avLst>
              <a:gd name="adj" fmla="val 2533"/>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30" name="Text 28"/>
          <p:cNvSpPr/>
          <p:nvPr/>
        </p:nvSpPr>
        <p:spPr>
          <a:xfrm>
            <a:off x="3440832" y="3396407"/>
            <a:ext cx="214313" cy="214313"/>
          </a:xfrm>
          <a:prstGeom prst="rect">
            <a:avLst/>
          </a:prstGeom>
          <a:noFill/>
          <a:ln/>
        </p:spPr>
        <p:txBody>
          <a:bodyPr wrap="none" lIns="0" tIns="0" rIns="0" bIns="0" rtlCol="0" anchor="ctr"/>
          <a:lstStyle/>
          <a:p>
            <a:pPr algn="ctr" indent="0" marL="0">
              <a:buNone/>
            </a:pPr>
            <a:r>
              <a:rPr lang="en-US" sz="2109" dirty="0">
                <a:solidFill>
                  <a:srgbClr val="C9A24B"/>
                </a:solidFill>
                <a:latin typeface="Segoe UI Symbol" pitchFamily="34" charset="0"/>
                <a:ea typeface="Segoe UI Symbol" pitchFamily="34" charset="-122"/>
                <a:cs typeface="Segoe UI Symbol" pitchFamily="34" charset="-120"/>
              </a:rPr>
              <a:t>✂</a:t>
            </a:r>
            <a:endParaRPr lang="en-US" sz="2109" dirty="0"/>
          </a:p>
        </p:txBody>
      </p:sp>
      <p:sp>
        <p:nvSpPr>
          <p:cNvPr id="31" name="Text 29"/>
          <p:cNvSpPr/>
          <p:nvPr/>
        </p:nvSpPr>
        <p:spPr>
          <a:xfrm>
            <a:off x="3755157" y="3424982"/>
            <a:ext cx="1947900" cy="169736"/>
          </a:xfrm>
          <a:prstGeom prst="rect">
            <a:avLst/>
          </a:prstGeom>
          <a:noFill/>
          <a:ln/>
        </p:spPr>
        <p:txBody>
          <a:bodyPr wrap="none" lIns="0" tIns="0" rIns="0" bIns="0" rtlCol="0" anchor="t"/>
          <a:lstStyle/>
          <a:p>
            <a:pPr algn="l" indent="0" marL="0">
              <a:lnSpc>
                <a:spcPts val="1238"/>
              </a:lnSpc>
              <a:buNone/>
            </a:pPr>
            <a:r>
              <a:rPr lang="en-US" sz="1238" b="1" spc="-11" kern="0" dirty="0">
                <a:solidFill>
                  <a:srgbClr val="0B1F3A"/>
                </a:solidFill>
                <a:latin typeface="Tinos" pitchFamily="34" charset="0"/>
                <a:ea typeface="Tinos" pitchFamily="34" charset="-122"/>
                <a:cs typeface="Tinos" pitchFamily="34" charset="-120"/>
              </a:rPr>
              <a:t>CapCut</a:t>
            </a:r>
            <a:endParaRPr lang="en-US" sz="1238" dirty="0"/>
          </a:p>
        </p:txBody>
      </p:sp>
      <p:sp>
        <p:nvSpPr>
          <p:cNvPr id="32" name="Text 30"/>
          <p:cNvSpPr/>
          <p:nvPr/>
        </p:nvSpPr>
        <p:spPr>
          <a:xfrm>
            <a:off x="3440832" y="3710732"/>
            <a:ext cx="2262225" cy="119703"/>
          </a:xfrm>
          <a:prstGeom prst="rect">
            <a:avLst/>
          </a:prstGeom>
          <a:noFill/>
          <a:ln/>
        </p:spPr>
        <p:txBody>
          <a:bodyPr wrap="none" lIns="0" tIns="0" rIns="0" bIns="0" rtlCol="0" anchor="t"/>
          <a:lstStyle/>
          <a:p>
            <a:pPr algn="l" indent="0" marL="0">
              <a:buNone/>
            </a:pPr>
            <a:r>
              <a:rPr lang="en-US" sz="800" b="1" spc="79" kern="0" dirty="0">
                <a:solidFill>
                  <a:srgbClr val="8A6F2E"/>
                </a:solidFill>
                <a:latin typeface="Carlito" pitchFamily="34" charset="0"/>
                <a:ea typeface="Carlito" pitchFamily="34" charset="-122"/>
                <a:cs typeface="Carlito" pitchFamily="34" charset="-120"/>
              </a:rPr>
              <a:t>EDITING &amp; FINISHING</a:t>
            </a:r>
            <a:endParaRPr lang="en-US" sz="800" dirty="0"/>
          </a:p>
        </p:txBody>
      </p:sp>
      <p:sp>
        <p:nvSpPr>
          <p:cNvPr id="33" name="Text 31"/>
          <p:cNvSpPr/>
          <p:nvPr/>
        </p:nvSpPr>
        <p:spPr>
          <a:xfrm>
            <a:off x="3440832" y="3896469"/>
            <a:ext cx="2262225" cy="329184"/>
          </a:xfrm>
          <a:prstGeom prst="rect">
            <a:avLst/>
          </a:prstGeom>
          <a:noFill/>
          <a:ln/>
        </p:spPr>
        <p:txBody>
          <a:bodyPr wrap="square" lIns="0" tIns="0" rIns="0" bIns="0" rtlCol="0" anchor="t"/>
          <a:lstStyle/>
          <a:p>
            <a:pPr algn="l" indent="0" marL="0">
              <a:lnSpc>
                <a:spcPts val="1097"/>
              </a:lnSpc>
              <a:buNone/>
            </a:pPr>
            <a:r>
              <a:rPr lang="en-US" sz="800" dirty="0">
                <a:solidFill>
                  <a:srgbClr val="5A6472"/>
                </a:solidFill>
                <a:latin typeface="Carlito" pitchFamily="34" charset="0"/>
                <a:ea typeface="Carlito" pitchFamily="34" charset="-122"/>
                <a:cs typeface="Carlito" pitchFamily="34" charset="-120"/>
              </a:rPr>
              <a:t>Cuts, captions, music, transitions and exports — free version runs on modest laptops.</a:t>
            </a:r>
            <a:endParaRPr lang="en-US" sz="800" dirty="0"/>
          </a:p>
        </p:txBody>
      </p:sp>
      <p:sp>
        <p:nvSpPr>
          <p:cNvPr id="34" name="Text 32"/>
          <p:cNvSpPr/>
          <p:nvPr/>
        </p:nvSpPr>
        <p:spPr>
          <a:xfrm>
            <a:off x="6013810" y="3235672"/>
            <a:ext cx="2612157" cy="1504206"/>
          </a:xfrm>
          <a:prstGeom prst="roundRect">
            <a:avLst>
              <a:gd name="adj" fmla="val 2533"/>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35" name="Text 33"/>
          <p:cNvSpPr/>
          <p:nvPr/>
        </p:nvSpPr>
        <p:spPr>
          <a:xfrm>
            <a:off x="6188832" y="3396407"/>
            <a:ext cx="214313" cy="214313"/>
          </a:xfrm>
          <a:prstGeom prst="rect">
            <a:avLst/>
          </a:prstGeom>
          <a:noFill/>
          <a:ln/>
        </p:spPr>
        <p:txBody>
          <a:bodyPr wrap="none" lIns="0" tIns="0" rIns="0" bIns="0" rtlCol="0" anchor="ctr"/>
          <a:lstStyle/>
          <a:p>
            <a:pPr algn="ctr" indent="0" marL="0">
              <a:buNone/>
            </a:pPr>
            <a:r>
              <a:rPr lang="en-US" sz="2109" dirty="0">
                <a:solidFill>
                  <a:srgbClr val="C9A24B"/>
                </a:solidFill>
                <a:latin typeface="Segoe UI Symbol" pitchFamily="34" charset="0"/>
                <a:ea typeface="Segoe UI Symbol" pitchFamily="34" charset="-122"/>
                <a:cs typeface="Segoe UI Symbol" pitchFamily="34" charset="-120"/>
              </a:rPr>
              <a:t>❄</a:t>
            </a:r>
            <a:endParaRPr lang="en-US" sz="2109" dirty="0"/>
          </a:p>
        </p:txBody>
      </p:sp>
      <p:sp>
        <p:nvSpPr>
          <p:cNvPr id="36" name="Text 34"/>
          <p:cNvSpPr/>
          <p:nvPr/>
        </p:nvSpPr>
        <p:spPr>
          <a:xfrm>
            <a:off x="6503157" y="3424982"/>
            <a:ext cx="1947788" cy="169736"/>
          </a:xfrm>
          <a:prstGeom prst="rect">
            <a:avLst/>
          </a:prstGeom>
          <a:noFill/>
          <a:ln/>
        </p:spPr>
        <p:txBody>
          <a:bodyPr wrap="none" lIns="0" tIns="0" rIns="0" bIns="0" rtlCol="0" anchor="t"/>
          <a:lstStyle/>
          <a:p>
            <a:pPr algn="l" indent="0" marL="0">
              <a:lnSpc>
                <a:spcPts val="1238"/>
              </a:lnSpc>
              <a:buNone/>
            </a:pPr>
            <a:r>
              <a:rPr lang="en-US" sz="1238" b="1" spc="-11" kern="0" dirty="0">
                <a:solidFill>
                  <a:srgbClr val="0B1F3A"/>
                </a:solidFill>
                <a:latin typeface="Tinos" pitchFamily="34" charset="0"/>
                <a:ea typeface="Tinos" pitchFamily="34" charset="-122"/>
                <a:cs typeface="Tinos" pitchFamily="34" charset="-120"/>
              </a:rPr>
              <a:t>Canva AI</a:t>
            </a:r>
            <a:endParaRPr lang="en-US" sz="1238" dirty="0"/>
          </a:p>
        </p:txBody>
      </p:sp>
      <p:sp>
        <p:nvSpPr>
          <p:cNvPr id="37" name="Text 35"/>
          <p:cNvSpPr/>
          <p:nvPr/>
        </p:nvSpPr>
        <p:spPr>
          <a:xfrm>
            <a:off x="6188832" y="3710732"/>
            <a:ext cx="2262113" cy="119703"/>
          </a:xfrm>
          <a:prstGeom prst="rect">
            <a:avLst/>
          </a:prstGeom>
          <a:noFill/>
          <a:ln/>
        </p:spPr>
        <p:txBody>
          <a:bodyPr wrap="none" lIns="0" tIns="0" rIns="0" bIns="0" rtlCol="0" anchor="t"/>
          <a:lstStyle/>
          <a:p>
            <a:pPr algn="l" indent="0" marL="0">
              <a:buNone/>
            </a:pPr>
            <a:r>
              <a:rPr lang="en-US" sz="800" b="1" spc="79" kern="0" dirty="0">
                <a:solidFill>
                  <a:srgbClr val="8A6F2E"/>
                </a:solidFill>
                <a:latin typeface="Carlito" pitchFamily="34" charset="0"/>
                <a:ea typeface="Carlito" pitchFamily="34" charset="-122"/>
                <a:cs typeface="Carlito" pitchFamily="34" charset="-120"/>
              </a:rPr>
              <a:t>LAYOUT &amp; RESIZING</a:t>
            </a:r>
            <a:endParaRPr lang="en-US" sz="800" dirty="0"/>
          </a:p>
        </p:txBody>
      </p:sp>
      <p:sp>
        <p:nvSpPr>
          <p:cNvPr id="38" name="Text 36"/>
          <p:cNvSpPr/>
          <p:nvPr/>
        </p:nvSpPr>
        <p:spPr>
          <a:xfrm>
            <a:off x="6188832" y="3896469"/>
            <a:ext cx="2262113" cy="329184"/>
          </a:xfrm>
          <a:prstGeom prst="rect">
            <a:avLst/>
          </a:prstGeom>
          <a:noFill/>
          <a:ln/>
        </p:spPr>
        <p:txBody>
          <a:bodyPr wrap="square" lIns="0" tIns="0" rIns="0" bIns="0" rtlCol="0" anchor="t"/>
          <a:lstStyle/>
          <a:p>
            <a:pPr algn="l" indent="0" marL="0">
              <a:lnSpc>
                <a:spcPts val="1097"/>
              </a:lnSpc>
              <a:buNone/>
            </a:pPr>
            <a:r>
              <a:rPr lang="en-US" sz="800" dirty="0">
                <a:solidFill>
                  <a:srgbClr val="5A6472"/>
                </a:solidFill>
                <a:latin typeface="Carlito" pitchFamily="34" charset="0"/>
                <a:ea typeface="Carlito" pitchFamily="34" charset="-122"/>
                <a:cs typeface="Carlito" pitchFamily="34" charset="-120"/>
              </a:rPr>
              <a:t>Layout, resizing and platform-specific versions — fast, browser-based, no install.</a:t>
            </a:r>
            <a:endParaRPr lang="en-US" sz="800" dirty="0"/>
          </a:p>
        </p:txBody>
      </p:sp>
      <p:sp>
        <p:nvSpPr>
          <p:cNvPr id="39" name="Text 37"/>
          <p:cNvSpPr/>
          <p:nvPr/>
        </p:nvSpPr>
        <p:spPr>
          <a:xfrm>
            <a:off x="514350" y="4864894"/>
            <a:ext cx="1519134" cy="120701"/>
          </a:xfrm>
          <a:prstGeom prst="rect">
            <a:avLst/>
          </a:prstGeom>
          <a:noFill/>
          <a:ln/>
        </p:spPr>
        <p:txBody>
          <a:bodyPr wrap="none" lIns="0" tIns="0" rIns="0" bIns="0" rtlCol="0" anchor="t"/>
          <a:lstStyle/>
          <a:p>
            <a:pPr algn="l" indent="0" marL="0">
              <a:buNone/>
            </a:pPr>
            <a:r>
              <a:rPr lang="en-US" sz="600" spc="84" kern="0" dirty="0">
                <a:solidFill>
                  <a:srgbClr val="5A6472"/>
                </a:solidFill>
                <a:latin typeface="Carlito" pitchFamily="34" charset="0"/>
                <a:ea typeface="Carlito" pitchFamily="34" charset="-122"/>
                <a:cs typeface="Carlito" pitchFamily="34" charset="-120"/>
              </a:rPr>
              <a:t>DIT AI CREATIVES TRAINING</a:t>
            </a:r>
            <a:endParaRPr lang="en-US" sz="600" dirty="0"/>
          </a:p>
        </p:txBody>
      </p:sp>
      <p:sp>
        <p:nvSpPr>
          <p:cNvPr id="40" name="Text 38"/>
          <p:cNvSpPr/>
          <p:nvPr/>
        </p:nvSpPr>
        <p:spPr>
          <a:xfrm>
            <a:off x="8770739" y="4857750"/>
            <a:ext cx="185738" cy="119703"/>
          </a:xfrm>
          <a:prstGeom prst="rect">
            <a:avLst/>
          </a:prstGeom>
          <a:noFill/>
          <a:ln/>
        </p:spPr>
        <p:txBody>
          <a:bodyPr wrap="none" lIns="0" tIns="0" rIns="0" bIns="0" rtlCol="0" anchor="t"/>
          <a:lstStyle/>
          <a:p>
            <a:pPr algn="l" indent="0" marL="0">
              <a:buNone/>
            </a:pPr>
            <a:r>
              <a:rPr lang="en-US" sz="800" spc="113" kern="0" dirty="0">
                <a:solidFill>
                  <a:srgbClr val="5A6472"/>
                </a:solidFill>
                <a:latin typeface="Liberation Sans Narrow" pitchFamily="34" charset="0"/>
                <a:ea typeface="Liberation Sans Narrow" pitchFamily="34" charset="-122"/>
                <a:cs typeface="Liberation Sans Narrow" pitchFamily="34" charset="-120"/>
              </a:rPr>
              <a:t>09</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7F2"/>
        </a:solidFill>
      </p:bgPr>
    </p:bg>
    <p:spTree>
      <p:nvGrpSpPr>
        <p:cNvPr id="1" name=""/>
        <p:cNvGrpSpPr/>
        <p:nvPr/>
      </p:nvGrpSpPr>
      <p:grpSpPr>
        <a:xfrm>
          <a:off x="0" y="0"/>
          <a:ext cx="0" cy="0"/>
          <a:chOff x="0" y="0"/>
          <a:chExt cx="0" cy="0"/>
        </a:xfrm>
      </p:grpSpPr>
      <p:sp>
        <p:nvSpPr>
          <p:cNvPr id="2" name="Text 0"/>
          <p:cNvSpPr/>
          <p:nvPr/>
        </p:nvSpPr>
        <p:spPr>
          <a:xfrm>
            <a:off x="457200" y="371475"/>
            <a:ext cx="42863" cy="42863"/>
          </a:xfrm>
          <a:prstGeom prst="roundRect">
            <a:avLst>
              <a:gd name="adj" fmla="val 66666"/>
            </a:avLst>
          </a:prstGeom>
          <a:solidFill>
            <a:srgbClr val="C9A24B"/>
          </a:solidFill>
          <a:ln/>
        </p:spPr>
        <p:txBody>
          <a:bodyPr wrap="square" rtlCol="0" anchor="ctr"/>
          <a:lstStyle/>
          <a:p>
            <a:pPr indent="0" marL="0">
              <a:buNone/>
            </a:pPr>
            <a:endParaRPr lang="en-US" dirty="0"/>
          </a:p>
        </p:txBody>
      </p:sp>
      <p:sp>
        <p:nvSpPr>
          <p:cNvPr id="3" name="Text 1"/>
          <p:cNvSpPr/>
          <p:nvPr/>
        </p:nvSpPr>
        <p:spPr>
          <a:xfrm>
            <a:off x="457200" y="350044"/>
            <a:ext cx="2275985" cy="119703"/>
          </a:xfrm>
          <a:prstGeom prst="rect">
            <a:avLst/>
          </a:prstGeom>
          <a:noFill/>
          <a:ln/>
        </p:spPr>
        <p:txBody>
          <a:bodyPr wrap="none" lIns="0" tIns="0" rIns="0" bIns="0" rtlCol="0" anchor="t"/>
          <a:lstStyle/>
          <a:p>
            <a:pPr algn="l" indent="0" marL="0">
              <a:buNone/>
            </a:pPr>
            <a:r>
              <a:rPr lang="en-US" sz="800" b="1" spc="135" kern="0" dirty="0">
                <a:solidFill>
                  <a:srgbClr val="8A6F2E"/>
                </a:solidFill>
                <a:latin typeface="Liberation Sans Narrow" pitchFamily="34" charset="0"/>
                <a:ea typeface="Liberation Sans Narrow" pitchFamily="34" charset="-122"/>
                <a:cs typeface="Liberation Sans Narrow" pitchFamily="34" charset="-120"/>
              </a:rPr>
              <a:t>03 · WHAT YOU LEAVE WITH</a:t>
            </a:r>
            <a:endParaRPr lang="en-US" sz="800" dirty="0"/>
          </a:p>
        </p:txBody>
      </p:sp>
      <p:sp>
        <p:nvSpPr>
          <p:cNvPr id="4" name="Text 2"/>
          <p:cNvSpPr/>
          <p:nvPr/>
        </p:nvSpPr>
        <p:spPr>
          <a:xfrm>
            <a:off x="457200" y="514350"/>
            <a:ext cx="8202900" cy="340194"/>
          </a:xfrm>
          <a:prstGeom prst="rect">
            <a:avLst/>
          </a:prstGeom>
          <a:noFill/>
          <a:ln/>
        </p:spPr>
        <p:txBody>
          <a:bodyPr wrap="square" lIns="0" tIns="0" rIns="0" bIns="0" rtlCol="0" anchor="t"/>
          <a:lstStyle/>
          <a:p>
            <a:pPr algn="l" indent="0" marL="0">
              <a:lnSpc>
                <a:spcPts val="2481"/>
              </a:lnSpc>
              <a:buNone/>
            </a:pPr>
            <a:r>
              <a:rPr lang="en-US" sz="2363" b="1" spc="-45" kern="0" dirty="0">
                <a:solidFill>
                  <a:srgbClr val="0B1F3A"/>
                </a:solidFill>
                <a:latin typeface="Tinos" pitchFamily="34" charset="0"/>
                <a:ea typeface="Tinos" pitchFamily="34" charset="-122"/>
                <a:cs typeface="Tinos" pitchFamily="34" charset="-120"/>
              </a:rPr>
              <a:t>A portfolio — not just a certificate.</a:t>
            </a:r>
            <a:endParaRPr lang="en-US" sz="2363" dirty="0"/>
          </a:p>
        </p:txBody>
      </p:sp>
      <p:sp>
        <p:nvSpPr>
          <p:cNvPr id="5" name="Text 3"/>
          <p:cNvSpPr/>
          <p:nvPr/>
        </p:nvSpPr>
        <p:spPr>
          <a:xfrm>
            <a:off x="457200" y="900782"/>
            <a:ext cx="6572250" cy="329184"/>
          </a:xfrm>
          <a:prstGeom prst="rect">
            <a:avLst/>
          </a:prstGeom>
          <a:noFill/>
          <a:ln/>
        </p:spPr>
        <p:txBody>
          <a:bodyPr wrap="square" lIns="0" tIns="0" rIns="0" bIns="0" rtlCol="0" anchor="t"/>
          <a:lstStyle/>
          <a:p>
            <a:pPr algn="l" indent="0" marL="0">
              <a:lnSpc>
                <a:spcPts val="1181"/>
              </a:lnSpc>
              <a:buNone/>
            </a:pPr>
            <a:r>
              <a:rPr lang="en-US" sz="800" dirty="0">
                <a:solidFill>
                  <a:srgbClr val="5A6472"/>
                </a:solidFill>
                <a:latin typeface="Carlito" pitchFamily="34" charset="0"/>
                <a:ea typeface="Carlito" pitchFamily="34" charset="-122"/>
                <a:cs typeface="Carlito" pitchFamily="34" charset="-120"/>
              </a:rPr>
              <a:t>Every deliverable you complete in the simulations goes into a personal portfolio you can show employers, clients and your NYSC PPA. By the end of the cohort you will have produced five real, client-grade pieces — and the exact AI workflow that produced them.</a:t>
            </a:r>
            <a:endParaRPr lang="en-US" sz="800" dirty="0"/>
          </a:p>
        </p:txBody>
      </p:sp>
      <p:sp>
        <p:nvSpPr>
          <p:cNvPr id="6" name="Text 4"/>
          <p:cNvSpPr/>
          <p:nvPr/>
        </p:nvSpPr>
        <p:spPr>
          <a:xfrm>
            <a:off x="8092976" y="364331"/>
            <a:ext cx="214313" cy="214313"/>
          </a:xfrm>
          <a:prstGeom prst="roundRect">
            <a:avLst>
              <a:gd name="adj" fmla="val 26667"/>
            </a:avLst>
          </a:prstGeom>
          <a:noFill/>
          <a:ln w="14288">
            <a:solidFill>
              <a:srgbClr val="C9A24B"/>
            </a:solidFill>
            <a:prstDash val="solid"/>
          </a:ln>
        </p:spPr>
        <p:txBody>
          <a:bodyPr wrap="square" rtlCol="0" anchor="ctr"/>
          <a:lstStyle/>
          <a:p>
            <a:pPr indent="0" marL="0">
              <a:buNone/>
            </a:pPr>
            <a:endParaRPr lang="en-US" dirty="0"/>
          </a:p>
        </p:txBody>
      </p:sp>
      <p:sp>
        <p:nvSpPr>
          <p:cNvPr id="7" name="Text 5"/>
          <p:cNvSpPr/>
          <p:nvPr/>
        </p:nvSpPr>
        <p:spPr>
          <a:xfrm>
            <a:off x="8085832" y="357188"/>
            <a:ext cx="264319" cy="228600"/>
          </a:xfrm>
          <a:prstGeom prst="rect">
            <a:avLst/>
          </a:prstGeom>
          <a:noFill/>
          <a:ln/>
        </p:spPr>
        <p:txBody>
          <a:bodyPr wrap="none" lIns="0" tIns="0" rIns="0" bIns="0" rtlCol="0" anchor="ctr"/>
          <a:lstStyle/>
          <a:p>
            <a:pPr algn="ctr" indent="0" marL="0">
              <a:buNone/>
            </a:pPr>
            <a:r>
              <a:rPr lang="en-US" sz="800" b="1" spc="56" kern="0" dirty="0">
                <a:solidFill>
                  <a:srgbClr val="C9A24B"/>
                </a:solidFill>
                <a:latin typeface="Carlito" pitchFamily="34" charset="0"/>
                <a:ea typeface="Carlito" pitchFamily="34" charset="-122"/>
                <a:cs typeface="Carlito" pitchFamily="34" charset="-120"/>
              </a:rPr>
              <a:t>D</a:t>
            </a:r>
            <a:endParaRPr lang="en-US" sz="800" dirty="0"/>
          </a:p>
        </p:txBody>
      </p:sp>
      <p:sp>
        <p:nvSpPr>
          <p:cNvPr id="8" name="Text 6"/>
          <p:cNvSpPr/>
          <p:nvPr/>
        </p:nvSpPr>
        <p:spPr>
          <a:xfrm>
            <a:off x="8385870" y="378619"/>
            <a:ext cx="481489" cy="200597"/>
          </a:xfrm>
          <a:prstGeom prst="rect">
            <a:avLst/>
          </a:prstGeom>
          <a:noFill/>
          <a:ln/>
        </p:spPr>
        <p:txBody>
          <a:bodyPr wrap="none" lIns="0" tIns="0" rIns="0" bIns="0" rtlCol="0" anchor="t"/>
          <a:lstStyle/>
          <a:p>
            <a:pPr algn="l" indent="0" marL="0">
              <a:buNone/>
            </a:pPr>
            <a:r>
              <a:rPr lang="en-US" sz="1238" b="1" spc="56" kern="0" dirty="0">
                <a:solidFill>
                  <a:srgbClr val="0B1F3A"/>
                </a:solidFill>
                <a:latin typeface="Tinos" pitchFamily="34" charset="0"/>
                <a:ea typeface="Tinos" pitchFamily="34" charset="-122"/>
                <a:cs typeface="Tinos" pitchFamily="34" charset="-120"/>
              </a:rPr>
              <a:t>DIT</a:t>
            </a:r>
            <a:endParaRPr lang="en-US" sz="1238" dirty="0"/>
          </a:p>
        </p:txBody>
      </p:sp>
      <p:sp>
        <p:nvSpPr>
          <p:cNvPr id="9" name="Text 7"/>
          <p:cNvSpPr/>
          <p:nvPr/>
        </p:nvSpPr>
        <p:spPr>
          <a:xfrm>
            <a:off x="460772" y="1318692"/>
            <a:ext cx="4057650" cy="1047564"/>
          </a:xfrm>
          <a:prstGeom prst="roundRect">
            <a:avLst>
              <a:gd name="adj" fmla="val 3637"/>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10" name="Text 8"/>
          <p:cNvSpPr/>
          <p:nvPr/>
        </p:nvSpPr>
        <p:spPr>
          <a:xfrm>
            <a:off x="610791" y="1440135"/>
            <a:ext cx="221456" cy="221456"/>
          </a:xfrm>
          <a:prstGeom prst="roundRect">
            <a:avLst>
              <a:gd name="adj" fmla="val 17204"/>
            </a:avLst>
          </a:prstGeom>
          <a:noFill/>
          <a:ln w="7144">
            <a:solidFill>
              <a:srgbClr val="C9A24B"/>
            </a:solidFill>
            <a:prstDash val="solid"/>
          </a:ln>
        </p:spPr>
        <p:txBody>
          <a:bodyPr wrap="square" rtlCol="0" anchor="ctr"/>
          <a:lstStyle/>
          <a:p>
            <a:pPr indent="0" marL="0">
              <a:buNone/>
            </a:pPr>
            <a:endParaRPr lang="en-US" dirty="0"/>
          </a:p>
        </p:txBody>
      </p:sp>
      <p:sp>
        <p:nvSpPr>
          <p:cNvPr id="11" name="Text 9"/>
          <p:cNvSpPr/>
          <p:nvPr/>
        </p:nvSpPr>
        <p:spPr>
          <a:xfrm>
            <a:off x="607219" y="1436563"/>
            <a:ext cx="228600" cy="228600"/>
          </a:xfrm>
          <a:prstGeom prst="rect">
            <a:avLst/>
          </a:prstGeom>
          <a:noFill/>
          <a:ln/>
        </p:spPr>
        <p:txBody>
          <a:bodyPr wrap="none" lIns="0" tIns="0" rIns="0" bIns="0" rtlCol="0" anchor="ctr"/>
          <a:lstStyle/>
          <a:p>
            <a:pPr algn="ctr" indent="0" marL="0">
              <a:buNone/>
            </a:pPr>
            <a:r>
              <a:rPr lang="en-US" sz="800" b="1" spc="28" kern="0" dirty="0">
                <a:solidFill>
                  <a:srgbClr val="8A6F2E"/>
                </a:solidFill>
                <a:latin typeface="Liberation Sans Narrow" pitchFamily="34" charset="0"/>
                <a:ea typeface="Liberation Sans Narrow" pitchFamily="34" charset="-122"/>
                <a:cs typeface="Liberation Sans Narrow" pitchFamily="34" charset="-120"/>
              </a:rPr>
              <a:t>01</a:t>
            </a:r>
            <a:endParaRPr lang="en-US" sz="800" dirty="0"/>
          </a:p>
        </p:txBody>
      </p:sp>
      <p:sp>
        <p:nvSpPr>
          <p:cNvPr id="12" name="Text 10"/>
          <p:cNvSpPr/>
          <p:nvPr/>
        </p:nvSpPr>
        <p:spPr>
          <a:xfrm>
            <a:off x="607219" y="1736601"/>
            <a:ext cx="3764756" cy="146809"/>
          </a:xfrm>
          <a:prstGeom prst="rect">
            <a:avLst/>
          </a:prstGeom>
          <a:noFill/>
          <a:ln/>
        </p:spPr>
        <p:txBody>
          <a:bodyPr wrap="none" lIns="0" tIns="0" rIns="0" bIns="0" rtlCol="0" anchor="t">
            <a:normAutofit/>
          </a:bodyPr>
          <a:lstStyle/>
          <a:p>
            <a:pPr algn="l" indent="0" marL="0">
              <a:lnSpc>
                <a:spcPts val="1148"/>
              </a:lnSpc>
              <a:buNone/>
            </a:pPr>
            <a:r>
              <a:rPr lang="en-US" sz="956" b="1" spc="-11" kern="0" dirty="0">
                <a:solidFill>
                  <a:srgbClr val="0B1F3A"/>
                </a:solidFill>
                <a:latin typeface="Liberation Sans Narrow" pitchFamily="34" charset="0"/>
                <a:ea typeface="Liberation Sans Narrow" pitchFamily="34" charset="-122"/>
                <a:cs typeface="Liberation Sans Narrow" pitchFamily="34" charset="-120"/>
              </a:rPr>
              <a:t>8 branded campaign images</a:t>
            </a:r>
            <a:endParaRPr lang="en-US" sz="956" dirty="0"/>
          </a:p>
        </p:txBody>
      </p:sp>
      <p:sp>
        <p:nvSpPr>
          <p:cNvPr id="13" name="Text 11"/>
          <p:cNvSpPr/>
          <p:nvPr/>
        </p:nvSpPr>
        <p:spPr>
          <a:xfrm>
            <a:off x="607219" y="1910842"/>
            <a:ext cx="3764756" cy="164592"/>
          </a:xfrm>
          <a:prstGeom prst="rect">
            <a:avLst/>
          </a:prstGeom>
          <a:noFill/>
          <a:ln/>
        </p:spPr>
        <p:txBody>
          <a:bodyPr wrap="square" lIns="0" tIns="0" rIns="0" bIns="0" rtlCol="0" anchor="t"/>
          <a:lstStyle/>
          <a:p>
            <a:pPr algn="l" indent="0" marL="0">
              <a:lnSpc>
                <a:spcPts val="970"/>
              </a:lnSpc>
              <a:buNone/>
            </a:pPr>
            <a:r>
              <a:rPr lang="en-US" sz="647" dirty="0">
                <a:solidFill>
                  <a:srgbClr val="5A6472"/>
                </a:solidFill>
                <a:latin typeface="Carlito" pitchFamily="34" charset="0"/>
                <a:ea typeface="Carlito" pitchFamily="34" charset="-122"/>
                <a:cs typeface="Carlito" pitchFamily="34" charset="-120"/>
              </a:rPr>
              <a:t>The FreshMart lifestyle set — warm, local and premium, delivered in Instagram and website sizes.</a:t>
            </a:r>
            <a:endParaRPr lang="en-US" sz="647" dirty="0"/>
          </a:p>
        </p:txBody>
      </p:sp>
      <p:sp>
        <p:nvSpPr>
          <p:cNvPr id="14" name="Shape 12"/>
          <p:cNvSpPr/>
          <p:nvPr/>
        </p:nvSpPr>
        <p:spPr>
          <a:xfrm>
            <a:off x="607219" y="2109081"/>
            <a:ext cx="3764756" cy="0"/>
          </a:xfrm>
          <a:prstGeom prst="line">
            <a:avLst/>
          </a:prstGeom>
          <a:noFill/>
          <a:ln w="7144">
            <a:solidFill>
              <a:srgbClr val="E8DEC8"/>
            </a:solidFill>
            <a:prstDash val="solid"/>
          </a:ln>
        </p:spPr>
      </p:sp>
      <p:sp>
        <p:nvSpPr>
          <p:cNvPr id="15" name="Text 13"/>
          <p:cNvSpPr/>
          <p:nvPr/>
        </p:nvSpPr>
        <p:spPr>
          <a:xfrm>
            <a:off x="607219" y="2105509"/>
            <a:ext cx="3874484" cy="142875"/>
          </a:xfrm>
          <a:prstGeom prst="rect">
            <a:avLst/>
          </a:prstGeom>
          <a:noFill/>
          <a:ln/>
        </p:spPr>
        <p:txBody>
          <a:bodyPr wrap="square" lIns="0" tIns="57150" rIns="0" bIns="0" rtlCol="0" anchor="t"/>
          <a:lstStyle/>
          <a:p>
            <a:pPr algn="l" indent="0" marL="0">
              <a:buNone/>
            </a:pPr>
            <a:r>
              <a:rPr lang="en-US" sz="800" b="1" spc="79" kern="0" dirty="0">
                <a:solidFill>
                  <a:srgbClr val="8A6F2E"/>
                </a:solidFill>
                <a:latin typeface="Liberation Sans Narrow" pitchFamily="34" charset="0"/>
                <a:ea typeface="Liberation Sans Narrow" pitchFamily="34" charset="-122"/>
                <a:cs typeface="Liberation Sans Narrow" pitchFamily="34" charset="-120"/>
              </a:rPr>
              <a:t>MODULE 01 · IMAGE GENERATION</a:t>
            </a:r>
            <a:endParaRPr lang="en-US" sz="800" dirty="0"/>
          </a:p>
        </p:txBody>
      </p:sp>
      <p:sp>
        <p:nvSpPr>
          <p:cNvPr id="16" name="Text 14"/>
          <p:cNvSpPr/>
          <p:nvPr/>
        </p:nvSpPr>
        <p:spPr>
          <a:xfrm>
            <a:off x="4625578" y="1318692"/>
            <a:ext cx="4057650" cy="1047564"/>
          </a:xfrm>
          <a:prstGeom prst="roundRect">
            <a:avLst>
              <a:gd name="adj" fmla="val 3637"/>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17" name="Text 15"/>
          <p:cNvSpPr/>
          <p:nvPr/>
        </p:nvSpPr>
        <p:spPr>
          <a:xfrm>
            <a:off x="4775597" y="1440135"/>
            <a:ext cx="221456" cy="221456"/>
          </a:xfrm>
          <a:prstGeom prst="roundRect">
            <a:avLst>
              <a:gd name="adj" fmla="val 17204"/>
            </a:avLst>
          </a:prstGeom>
          <a:noFill/>
          <a:ln w="7144">
            <a:solidFill>
              <a:srgbClr val="C9A24B"/>
            </a:solidFill>
            <a:prstDash val="solid"/>
          </a:ln>
        </p:spPr>
        <p:txBody>
          <a:bodyPr wrap="square" rtlCol="0" anchor="ctr"/>
          <a:lstStyle/>
          <a:p>
            <a:pPr indent="0" marL="0">
              <a:buNone/>
            </a:pPr>
            <a:endParaRPr lang="en-US" dirty="0"/>
          </a:p>
        </p:txBody>
      </p:sp>
      <p:sp>
        <p:nvSpPr>
          <p:cNvPr id="18" name="Text 16"/>
          <p:cNvSpPr/>
          <p:nvPr/>
        </p:nvSpPr>
        <p:spPr>
          <a:xfrm>
            <a:off x="4772025" y="1436563"/>
            <a:ext cx="228600" cy="228600"/>
          </a:xfrm>
          <a:prstGeom prst="rect">
            <a:avLst/>
          </a:prstGeom>
          <a:noFill/>
          <a:ln/>
        </p:spPr>
        <p:txBody>
          <a:bodyPr wrap="none" lIns="0" tIns="0" rIns="0" bIns="0" rtlCol="0" anchor="ctr"/>
          <a:lstStyle/>
          <a:p>
            <a:pPr algn="ctr" indent="0" marL="0">
              <a:buNone/>
            </a:pPr>
            <a:r>
              <a:rPr lang="en-US" sz="800" b="1" spc="28" kern="0" dirty="0">
                <a:solidFill>
                  <a:srgbClr val="8A6F2E"/>
                </a:solidFill>
                <a:latin typeface="Liberation Sans Narrow" pitchFamily="34" charset="0"/>
                <a:ea typeface="Liberation Sans Narrow" pitchFamily="34" charset="-122"/>
                <a:cs typeface="Liberation Sans Narrow" pitchFamily="34" charset="-120"/>
              </a:rPr>
              <a:t>02</a:t>
            </a:r>
            <a:endParaRPr lang="en-US" sz="800" dirty="0"/>
          </a:p>
        </p:txBody>
      </p:sp>
      <p:sp>
        <p:nvSpPr>
          <p:cNvPr id="19" name="Text 17"/>
          <p:cNvSpPr/>
          <p:nvPr/>
        </p:nvSpPr>
        <p:spPr>
          <a:xfrm>
            <a:off x="4772025" y="1736601"/>
            <a:ext cx="3764756" cy="146809"/>
          </a:xfrm>
          <a:prstGeom prst="rect">
            <a:avLst/>
          </a:prstGeom>
          <a:noFill/>
          <a:ln/>
        </p:spPr>
        <p:txBody>
          <a:bodyPr wrap="none" lIns="0" tIns="0" rIns="0" bIns="0" rtlCol="0" anchor="t">
            <a:normAutofit/>
          </a:bodyPr>
          <a:lstStyle/>
          <a:p>
            <a:pPr algn="l" indent="0" marL="0">
              <a:lnSpc>
                <a:spcPts val="1148"/>
              </a:lnSpc>
              <a:buNone/>
            </a:pPr>
            <a:r>
              <a:rPr lang="en-US" sz="956" b="1" spc="-11" kern="0" dirty="0">
                <a:solidFill>
                  <a:srgbClr val="0B1F3A"/>
                </a:solidFill>
                <a:latin typeface="Liberation Sans Narrow" pitchFamily="34" charset="0"/>
                <a:ea typeface="Liberation Sans Narrow" pitchFamily="34" charset="-122"/>
                <a:cs typeface="Liberation Sans Narrow" pitchFamily="34" charset="-120"/>
              </a:rPr>
              <a:t>3-version flyer pack</a:t>
            </a:r>
            <a:endParaRPr lang="en-US" sz="956" dirty="0"/>
          </a:p>
        </p:txBody>
      </p:sp>
      <p:sp>
        <p:nvSpPr>
          <p:cNvPr id="20" name="Text 18"/>
          <p:cNvSpPr/>
          <p:nvPr/>
        </p:nvSpPr>
        <p:spPr>
          <a:xfrm>
            <a:off x="4772025" y="1910842"/>
            <a:ext cx="3764756" cy="164592"/>
          </a:xfrm>
          <a:prstGeom prst="rect">
            <a:avLst/>
          </a:prstGeom>
          <a:noFill/>
          <a:ln/>
        </p:spPr>
        <p:txBody>
          <a:bodyPr wrap="square" lIns="0" tIns="0" rIns="0" bIns="0" rtlCol="0" anchor="t"/>
          <a:lstStyle/>
          <a:p>
            <a:pPr algn="l" indent="0" marL="0">
              <a:lnSpc>
                <a:spcPts val="970"/>
              </a:lnSpc>
              <a:buNone/>
            </a:pPr>
            <a:r>
              <a:rPr lang="en-US" sz="647" dirty="0">
                <a:solidFill>
                  <a:srgbClr val="5A6472"/>
                </a:solidFill>
                <a:latin typeface="Carlito" pitchFamily="34" charset="0"/>
                <a:ea typeface="Carlito" pitchFamily="34" charset="-122"/>
                <a:cs typeface="Carlito" pitchFamily="34" charset="-120"/>
              </a:rPr>
              <a:t>Dominion City summit flyer for Instagram, WhatsApp Status and A5 print — navy and gold.</a:t>
            </a:r>
            <a:endParaRPr lang="en-US" sz="647" dirty="0"/>
          </a:p>
        </p:txBody>
      </p:sp>
      <p:sp>
        <p:nvSpPr>
          <p:cNvPr id="21" name="Shape 19"/>
          <p:cNvSpPr/>
          <p:nvPr/>
        </p:nvSpPr>
        <p:spPr>
          <a:xfrm>
            <a:off x="4772025" y="2109081"/>
            <a:ext cx="3764756" cy="0"/>
          </a:xfrm>
          <a:prstGeom prst="line">
            <a:avLst/>
          </a:prstGeom>
          <a:noFill/>
          <a:ln w="7144">
            <a:solidFill>
              <a:srgbClr val="E8DEC8"/>
            </a:solidFill>
            <a:prstDash val="solid"/>
          </a:ln>
        </p:spPr>
      </p:sp>
      <p:sp>
        <p:nvSpPr>
          <p:cNvPr id="22" name="Text 20"/>
          <p:cNvSpPr/>
          <p:nvPr/>
        </p:nvSpPr>
        <p:spPr>
          <a:xfrm>
            <a:off x="4772025" y="2105509"/>
            <a:ext cx="3764756" cy="142875"/>
          </a:xfrm>
          <a:prstGeom prst="rect">
            <a:avLst/>
          </a:prstGeom>
          <a:noFill/>
          <a:ln/>
        </p:spPr>
        <p:txBody>
          <a:bodyPr wrap="none" lIns="0" tIns="57150" rIns="0" bIns="0" rtlCol="0" anchor="t"/>
          <a:lstStyle/>
          <a:p>
            <a:pPr algn="l" indent="0" marL="0">
              <a:buNone/>
            </a:pPr>
            <a:r>
              <a:rPr lang="en-US" sz="800" b="1" spc="79" kern="0" dirty="0">
                <a:solidFill>
                  <a:srgbClr val="8A6F2E"/>
                </a:solidFill>
                <a:latin typeface="Liberation Sans Narrow" pitchFamily="34" charset="0"/>
                <a:ea typeface="Liberation Sans Narrow" pitchFamily="34" charset="-122"/>
                <a:cs typeface="Liberation Sans Narrow" pitchFamily="34" charset="-120"/>
              </a:rPr>
              <a:t>MODULE 02 · FLYER DESIGN</a:t>
            </a:r>
            <a:endParaRPr lang="en-US" sz="800" dirty="0"/>
          </a:p>
        </p:txBody>
      </p:sp>
      <p:sp>
        <p:nvSpPr>
          <p:cNvPr id="23" name="Text 21"/>
          <p:cNvSpPr/>
          <p:nvPr/>
        </p:nvSpPr>
        <p:spPr>
          <a:xfrm>
            <a:off x="460772" y="2473412"/>
            <a:ext cx="4057650" cy="1047564"/>
          </a:xfrm>
          <a:prstGeom prst="roundRect">
            <a:avLst>
              <a:gd name="adj" fmla="val 3637"/>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24" name="Text 22"/>
          <p:cNvSpPr/>
          <p:nvPr/>
        </p:nvSpPr>
        <p:spPr>
          <a:xfrm>
            <a:off x="610791" y="2594856"/>
            <a:ext cx="221456" cy="221456"/>
          </a:xfrm>
          <a:prstGeom prst="roundRect">
            <a:avLst>
              <a:gd name="adj" fmla="val 17204"/>
            </a:avLst>
          </a:prstGeom>
          <a:noFill/>
          <a:ln w="7144">
            <a:solidFill>
              <a:srgbClr val="C9A24B"/>
            </a:solidFill>
            <a:prstDash val="solid"/>
          </a:ln>
        </p:spPr>
        <p:txBody>
          <a:bodyPr wrap="square" rtlCol="0" anchor="ctr"/>
          <a:lstStyle/>
          <a:p>
            <a:pPr indent="0" marL="0">
              <a:buNone/>
            </a:pPr>
            <a:endParaRPr lang="en-US" dirty="0"/>
          </a:p>
        </p:txBody>
      </p:sp>
      <p:sp>
        <p:nvSpPr>
          <p:cNvPr id="25" name="Text 23"/>
          <p:cNvSpPr/>
          <p:nvPr/>
        </p:nvSpPr>
        <p:spPr>
          <a:xfrm>
            <a:off x="607219" y="2591284"/>
            <a:ext cx="228600" cy="228600"/>
          </a:xfrm>
          <a:prstGeom prst="rect">
            <a:avLst/>
          </a:prstGeom>
          <a:noFill/>
          <a:ln/>
        </p:spPr>
        <p:txBody>
          <a:bodyPr wrap="none" lIns="0" tIns="0" rIns="0" bIns="0" rtlCol="0" anchor="ctr"/>
          <a:lstStyle/>
          <a:p>
            <a:pPr algn="ctr" indent="0" marL="0">
              <a:buNone/>
            </a:pPr>
            <a:r>
              <a:rPr lang="en-US" sz="800" b="1" spc="28" kern="0" dirty="0">
                <a:solidFill>
                  <a:srgbClr val="8A6F2E"/>
                </a:solidFill>
                <a:latin typeface="Liberation Sans Narrow" pitchFamily="34" charset="0"/>
                <a:ea typeface="Liberation Sans Narrow" pitchFamily="34" charset="-122"/>
                <a:cs typeface="Liberation Sans Narrow" pitchFamily="34" charset="-120"/>
              </a:rPr>
              <a:t>03</a:t>
            </a:r>
            <a:endParaRPr lang="en-US" sz="800" dirty="0"/>
          </a:p>
        </p:txBody>
      </p:sp>
      <p:sp>
        <p:nvSpPr>
          <p:cNvPr id="26" name="Text 24"/>
          <p:cNvSpPr/>
          <p:nvPr/>
        </p:nvSpPr>
        <p:spPr>
          <a:xfrm>
            <a:off x="607219" y="2891321"/>
            <a:ext cx="3764756" cy="146809"/>
          </a:xfrm>
          <a:prstGeom prst="rect">
            <a:avLst/>
          </a:prstGeom>
          <a:noFill/>
          <a:ln/>
        </p:spPr>
        <p:txBody>
          <a:bodyPr wrap="none" lIns="0" tIns="0" rIns="0" bIns="0" rtlCol="0" anchor="t">
            <a:normAutofit/>
          </a:bodyPr>
          <a:lstStyle/>
          <a:p>
            <a:pPr algn="l" indent="0" marL="0">
              <a:lnSpc>
                <a:spcPts val="1148"/>
              </a:lnSpc>
              <a:buNone/>
            </a:pPr>
            <a:r>
              <a:rPr lang="en-US" sz="956" b="1" spc="-11" kern="0" dirty="0">
                <a:solidFill>
                  <a:srgbClr val="0B1F3A"/>
                </a:solidFill>
                <a:latin typeface="Liberation Sans Narrow" pitchFamily="34" charset="0"/>
                <a:ea typeface="Liberation Sans Narrow" pitchFamily="34" charset="-122"/>
                <a:cs typeface="Liberation Sans Narrow" pitchFamily="34" charset="-120"/>
              </a:rPr>
              <a:t>7-day content pack</a:t>
            </a:r>
            <a:endParaRPr lang="en-US" sz="956" dirty="0"/>
          </a:p>
        </p:txBody>
      </p:sp>
      <p:sp>
        <p:nvSpPr>
          <p:cNvPr id="27" name="Text 25"/>
          <p:cNvSpPr/>
          <p:nvPr/>
        </p:nvSpPr>
        <p:spPr>
          <a:xfrm>
            <a:off x="607219" y="3065562"/>
            <a:ext cx="3764756" cy="164592"/>
          </a:xfrm>
          <a:prstGeom prst="rect">
            <a:avLst/>
          </a:prstGeom>
          <a:noFill/>
          <a:ln/>
        </p:spPr>
        <p:txBody>
          <a:bodyPr wrap="square" lIns="0" tIns="0" rIns="0" bIns="0" rtlCol="0" anchor="t"/>
          <a:lstStyle/>
          <a:p>
            <a:pPr algn="l" indent="0" marL="0">
              <a:lnSpc>
                <a:spcPts val="970"/>
              </a:lnSpc>
              <a:buNone/>
            </a:pPr>
            <a:r>
              <a:rPr lang="en-US" sz="647" dirty="0">
                <a:solidFill>
                  <a:srgbClr val="5A6472"/>
                </a:solidFill>
                <a:latin typeface="Carlito" pitchFamily="34" charset="0"/>
                <a:ea typeface="Carlito" pitchFamily="34" charset="-122"/>
                <a:cs typeface="Carlito" pitchFamily="34" charset="-120"/>
              </a:rPr>
              <a:t>PayLater NG carousels, single posts, story sets and a posting schedule ready for the client.</a:t>
            </a:r>
            <a:endParaRPr lang="en-US" sz="647" dirty="0"/>
          </a:p>
        </p:txBody>
      </p:sp>
      <p:sp>
        <p:nvSpPr>
          <p:cNvPr id="28" name="Shape 26"/>
          <p:cNvSpPr/>
          <p:nvPr/>
        </p:nvSpPr>
        <p:spPr>
          <a:xfrm>
            <a:off x="607219" y="3263801"/>
            <a:ext cx="3764756" cy="0"/>
          </a:xfrm>
          <a:prstGeom prst="line">
            <a:avLst/>
          </a:prstGeom>
          <a:noFill/>
          <a:ln w="7144">
            <a:solidFill>
              <a:srgbClr val="E8DEC8"/>
            </a:solidFill>
            <a:prstDash val="solid"/>
          </a:ln>
        </p:spPr>
      </p:sp>
      <p:sp>
        <p:nvSpPr>
          <p:cNvPr id="29" name="Text 27"/>
          <p:cNvSpPr/>
          <p:nvPr/>
        </p:nvSpPr>
        <p:spPr>
          <a:xfrm>
            <a:off x="607219" y="3260229"/>
            <a:ext cx="3764756" cy="142875"/>
          </a:xfrm>
          <a:prstGeom prst="rect">
            <a:avLst/>
          </a:prstGeom>
          <a:noFill/>
          <a:ln/>
        </p:spPr>
        <p:txBody>
          <a:bodyPr wrap="none" lIns="0" tIns="57150" rIns="0" bIns="0" rtlCol="0" anchor="t"/>
          <a:lstStyle/>
          <a:p>
            <a:pPr algn="l" indent="0" marL="0">
              <a:buNone/>
            </a:pPr>
            <a:r>
              <a:rPr lang="en-US" sz="800" b="1" spc="79" kern="0" dirty="0">
                <a:solidFill>
                  <a:srgbClr val="8A6F2E"/>
                </a:solidFill>
                <a:latin typeface="Liberation Sans Narrow" pitchFamily="34" charset="0"/>
                <a:ea typeface="Liberation Sans Narrow" pitchFamily="34" charset="-122"/>
                <a:cs typeface="Liberation Sans Narrow" pitchFamily="34" charset="-120"/>
              </a:rPr>
              <a:t>MODULE 03 · CONTENT PACKS</a:t>
            </a:r>
            <a:endParaRPr lang="en-US" sz="800" dirty="0"/>
          </a:p>
        </p:txBody>
      </p:sp>
      <p:sp>
        <p:nvSpPr>
          <p:cNvPr id="30" name="Text 28"/>
          <p:cNvSpPr/>
          <p:nvPr/>
        </p:nvSpPr>
        <p:spPr>
          <a:xfrm>
            <a:off x="4625578" y="2473412"/>
            <a:ext cx="4057650" cy="1047564"/>
          </a:xfrm>
          <a:prstGeom prst="roundRect">
            <a:avLst>
              <a:gd name="adj" fmla="val 3637"/>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31" name="Text 29"/>
          <p:cNvSpPr/>
          <p:nvPr/>
        </p:nvSpPr>
        <p:spPr>
          <a:xfrm>
            <a:off x="4775597" y="2594856"/>
            <a:ext cx="221456" cy="221456"/>
          </a:xfrm>
          <a:prstGeom prst="roundRect">
            <a:avLst>
              <a:gd name="adj" fmla="val 17204"/>
            </a:avLst>
          </a:prstGeom>
          <a:noFill/>
          <a:ln w="7144">
            <a:solidFill>
              <a:srgbClr val="C9A24B"/>
            </a:solidFill>
            <a:prstDash val="solid"/>
          </a:ln>
        </p:spPr>
        <p:txBody>
          <a:bodyPr wrap="square" rtlCol="0" anchor="ctr"/>
          <a:lstStyle/>
          <a:p>
            <a:pPr indent="0" marL="0">
              <a:buNone/>
            </a:pPr>
            <a:endParaRPr lang="en-US" dirty="0"/>
          </a:p>
        </p:txBody>
      </p:sp>
      <p:sp>
        <p:nvSpPr>
          <p:cNvPr id="32" name="Text 30"/>
          <p:cNvSpPr/>
          <p:nvPr/>
        </p:nvSpPr>
        <p:spPr>
          <a:xfrm>
            <a:off x="4772025" y="2591284"/>
            <a:ext cx="228600" cy="228600"/>
          </a:xfrm>
          <a:prstGeom prst="rect">
            <a:avLst/>
          </a:prstGeom>
          <a:noFill/>
          <a:ln/>
        </p:spPr>
        <p:txBody>
          <a:bodyPr wrap="none" lIns="0" tIns="0" rIns="0" bIns="0" rtlCol="0" anchor="ctr"/>
          <a:lstStyle/>
          <a:p>
            <a:pPr algn="ctr" indent="0" marL="0">
              <a:buNone/>
            </a:pPr>
            <a:r>
              <a:rPr lang="en-US" sz="800" b="1" spc="28" kern="0" dirty="0">
                <a:solidFill>
                  <a:srgbClr val="8A6F2E"/>
                </a:solidFill>
                <a:latin typeface="Liberation Sans Narrow" pitchFamily="34" charset="0"/>
                <a:ea typeface="Liberation Sans Narrow" pitchFamily="34" charset="-122"/>
                <a:cs typeface="Liberation Sans Narrow" pitchFamily="34" charset="-120"/>
              </a:rPr>
              <a:t>04</a:t>
            </a:r>
            <a:endParaRPr lang="en-US" sz="800" dirty="0"/>
          </a:p>
        </p:txBody>
      </p:sp>
      <p:sp>
        <p:nvSpPr>
          <p:cNvPr id="33" name="Text 31"/>
          <p:cNvSpPr/>
          <p:nvPr/>
        </p:nvSpPr>
        <p:spPr>
          <a:xfrm>
            <a:off x="4772025" y="2891321"/>
            <a:ext cx="3874484" cy="146809"/>
          </a:xfrm>
          <a:prstGeom prst="rect">
            <a:avLst/>
          </a:prstGeom>
          <a:noFill/>
          <a:ln/>
        </p:spPr>
        <p:txBody>
          <a:bodyPr wrap="square" lIns="0" tIns="0" rIns="0" bIns="0" rtlCol="0" anchor="t">
            <a:normAutofit/>
          </a:bodyPr>
          <a:lstStyle/>
          <a:p>
            <a:pPr algn="l" indent="0" marL="0">
              <a:lnSpc>
                <a:spcPts val="1148"/>
              </a:lnSpc>
              <a:buNone/>
            </a:pPr>
            <a:r>
              <a:rPr lang="en-US" sz="956" b="1" spc="-11" kern="0" dirty="0">
                <a:solidFill>
                  <a:srgbClr val="0B1F3A"/>
                </a:solidFill>
                <a:latin typeface="Liberation Sans Narrow" pitchFamily="34" charset="0"/>
                <a:ea typeface="Liberation Sans Narrow" pitchFamily="34" charset="-122"/>
                <a:cs typeface="Liberation Sans Narrow" pitchFamily="34" charset="-120"/>
              </a:rPr>
              <a:t>30-second promotional Reel</a:t>
            </a:r>
            <a:endParaRPr lang="en-US" sz="956" dirty="0"/>
          </a:p>
        </p:txBody>
      </p:sp>
      <p:sp>
        <p:nvSpPr>
          <p:cNvPr id="34" name="Text 32"/>
          <p:cNvSpPr/>
          <p:nvPr/>
        </p:nvSpPr>
        <p:spPr>
          <a:xfrm>
            <a:off x="4772025" y="3065562"/>
            <a:ext cx="3764756" cy="164592"/>
          </a:xfrm>
          <a:prstGeom prst="rect">
            <a:avLst/>
          </a:prstGeom>
          <a:noFill/>
          <a:ln/>
        </p:spPr>
        <p:txBody>
          <a:bodyPr wrap="square" lIns="0" tIns="0" rIns="0" bIns="0" rtlCol="0" anchor="t"/>
          <a:lstStyle/>
          <a:p>
            <a:pPr algn="l" indent="0" marL="0">
              <a:lnSpc>
                <a:spcPts val="970"/>
              </a:lnSpc>
              <a:buNone/>
            </a:pPr>
            <a:r>
              <a:rPr lang="en-US" sz="647" dirty="0">
                <a:solidFill>
                  <a:srgbClr val="5A6472"/>
                </a:solidFill>
                <a:latin typeface="Carlito" pitchFamily="34" charset="0"/>
                <a:ea typeface="Carlito" pitchFamily="34" charset="-122"/>
                <a:cs typeface="Carlito" pitchFamily="34" charset="-120"/>
              </a:rPr>
              <a:t>MamaPut Express food promo — scripted, generated and edited by you, exported vertical 9:16.</a:t>
            </a:r>
            <a:endParaRPr lang="en-US" sz="647" dirty="0"/>
          </a:p>
        </p:txBody>
      </p:sp>
      <p:sp>
        <p:nvSpPr>
          <p:cNvPr id="35" name="Shape 33"/>
          <p:cNvSpPr/>
          <p:nvPr/>
        </p:nvSpPr>
        <p:spPr>
          <a:xfrm>
            <a:off x="4772025" y="3263801"/>
            <a:ext cx="3764756" cy="0"/>
          </a:xfrm>
          <a:prstGeom prst="line">
            <a:avLst/>
          </a:prstGeom>
          <a:noFill/>
          <a:ln w="7144">
            <a:solidFill>
              <a:srgbClr val="E8DEC8"/>
            </a:solidFill>
            <a:prstDash val="solid"/>
          </a:ln>
        </p:spPr>
      </p:sp>
      <p:sp>
        <p:nvSpPr>
          <p:cNvPr id="36" name="Text 34"/>
          <p:cNvSpPr/>
          <p:nvPr/>
        </p:nvSpPr>
        <p:spPr>
          <a:xfrm>
            <a:off x="4772025" y="3260229"/>
            <a:ext cx="3764756" cy="142875"/>
          </a:xfrm>
          <a:prstGeom prst="rect">
            <a:avLst/>
          </a:prstGeom>
          <a:noFill/>
          <a:ln/>
        </p:spPr>
        <p:txBody>
          <a:bodyPr wrap="none" lIns="0" tIns="57150" rIns="0" bIns="0" rtlCol="0" anchor="t"/>
          <a:lstStyle/>
          <a:p>
            <a:pPr algn="l" indent="0" marL="0">
              <a:buNone/>
            </a:pPr>
            <a:r>
              <a:rPr lang="en-US" sz="800" b="1" spc="79" kern="0" dirty="0">
                <a:solidFill>
                  <a:srgbClr val="8A6F2E"/>
                </a:solidFill>
                <a:latin typeface="Liberation Sans Narrow" pitchFamily="34" charset="0"/>
                <a:ea typeface="Liberation Sans Narrow" pitchFamily="34" charset="-122"/>
                <a:cs typeface="Liberation Sans Narrow" pitchFamily="34" charset="-120"/>
              </a:rPr>
              <a:t>MODULE 04 · SHORT VIDEO</a:t>
            </a:r>
            <a:endParaRPr lang="en-US" sz="800" dirty="0"/>
          </a:p>
        </p:txBody>
      </p:sp>
      <p:sp>
        <p:nvSpPr>
          <p:cNvPr id="37" name="Text 35"/>
          <p:cNvSpPr/>
          <p:nvPr/>
        </p:nvSpPr>
        <p:spPr>
          <a:xfrm>
            <a:off x="460772" y="3613845"/>
            <a:ext cx="8222456" cy="1181286"/>
          </a:xfrm>
          <a:prstGeom prst="roundRect">
            <a:avLst>
              <a:gd name="adj" fmla="val 3225"/>
            </a:avLst>
          </a:prstGeom>
          <a:solidFill>
            <a:srgbClr val="0B1F3A"/>
          </a:solidFill>
          <a:ln w="7144">
            <a:solidFill>
              <a:srgbClr val="C9A24B"/>
            </a:solidFill>
            <a:prstDash val="solid"/>
          </a:ln>
        </p:spPr>
        <p:txBody>
          <a:bodyPr wrap="square" rtlCol="0" anchor="ctr"/>
          <a:lstStyle/>
          <a:p>
            <a:pPr indent="0" marL="0">
              <a:buNone/>
            </a:pPr>
            <a:endParaRPr lang="en-US" dirty="0"/>
          </a:p>
        </p:txBody>
      </p:sp>
      <p:sp>
        <p:nvSpPr>
          <p:cNvPr id="38" name="Text 36"/>
          <p:cNvSpPr/>
          <p:nvPr/>
        </p:nvSpPr>
        <p:spPr>
          <a:xfrm>
            <a:off x="4439841" y="3721001"/>
            <a:ext cx="264319" cy="264319"/>
          </a:xfrm>
          <a:prstGeom prst="roundRect">
            <a:avLst>
              <a:gd name="adj" fmla="val 14414"/>
            </a:avLst>
          </a:prstGeom>
          <a:noFill/>
          <a:ln w="7144">
            <a:solidFill>
              <a:srgbClr val="C9A24B"/>
            </a:solidFill>
            <a:prstDash val="solid"/>
          </a:ln>
        </p:spPr>
        <p:txBody>
          <a:bodyPr wrap="square" rtlCol="0" anchor="ctr"/>
          <a:lstStyle/>
          <a:p>
            <a:pPr indent="0" marL="0">
              <a:buNone/>
            </a:pPr>
            <a:endParaRPr lang="en-US" dirty="0"/>
          </a:p>
        </p:txBody>
      </p:sp>
      <p:sp>
        <p:nvSpPr>
          <p:cNvPr id="39" name="Text 37"/>
          <p:cNvSpPr/>
          <p:nvPr/>
        </p:nvSpPr>
        <p:spPr>
          <a:xfrm>
            <a:off x="4436269" y="3717429"/>
            <a:ext cx="271463" cy="271463"/>
          </a:xfrm>
          <a:prstGeom prst="rect">
            <a:avLst/>
          </a:prstGeom>
          <a:noFill/>
          <a:ln/>
        </p:spPr>
        <p:txBody>
          <a:bodyPr wrap="none" lIns="0" tIns="0" rIns="0" bIns="0" rtlCol="0" anchor="ctr"/>
          <a:lstStyle/>
          <a:p>
            <a:pPr algn="ctr" indent="0" marL="0">
              <a:buNone/>
            </a:pPr>
            <a:r>
              <a:rPr lang="en-US" sz="800" b="1" dirty="0">
                <a:solidFill>
                  <a:srgbClr val="E7CD87"/>
                </a:solidFill>
                <a:latin typeface="Liberation Sans Narrow" pitchFamily="34" charset="0"/>
                <a:ea typeface="Liberation Sans Narrow" pitchFamily="34" charset="-122"/>
                <a:cs typeface="Liberation Sans Narrow" pitchFamily="34" charset="-120"/>
              </a:rPr>
              <a:t>05</a:t>
            </a:r>
            <a:endParaRPr lang="en-US" sz="800" dirty="0"/>
          </a:p>
        </p:txBody>
      </p:sp>
      <p:sp>
        <p:nvSpPr>
          <p:cNvPr id="40" name="Text 38"/>
          <p:cNvSpPr/>
          <p:nvPr/>
        </p:nvSpPr>
        <p:spPr>
          <a:xfrm>
            <a:off x="2507791" y="4117479"/>
            <a:ext cx="4334839" cy="141786"/>
          </a:xfrm>
          <a:prstGeom prst="rect">
            <a:avLst/>
          </a:prstGeom>
          <a:noFill/>
          <a:ln/>
        </p:spPr>
        <p:txBody>
          <a:bodyPr wrap="none" lIns="0" tIns="0" rIns="0" bIns="0" rtlCol="0" anchor="t">
            <a:normAutofit/>
          </a:bodyPr>
          <a:lstStyle/>
          <a:p>
            <a:pPr algn="l" indent="0" marL="0">
              <a:lnSpc>
                <a:spcPts val="1164"/>
              </a:lnSpc>
              <a:buNone/>
            </a:pPr>
            <a:r>
              <a:rPr lang="en-US" sz="1013" b="1" spc="-11" kern="0" dirty="0">
                <a:solidFill>
                  <a:srgbClr val="FAF7F2"/>
                </a:solidFill>
                <a:latin typeface="Tinos" pitchFamily="34" charset="0"/>
                <a:ea typeface="Tinos" pitchFamily="34" charset="-122"/>
                <a:cs typeface="Tinos" pitchFamily="34" charset="-120"/>
              </a:rPr>
              <a:t>A full NGO campaign kit</a:t>
            </a:r>
            <a:endParaRPr lang="en-US" sz="1013" dirty="0"/>
          </a:p>
        </p:txBody>
      </p:sp>
      <p:sp>
        <p:nvSpPr>
          <p:cNvPr id="41" name="Text 39"/>
          <p:cNvSpPr/>
          <p:nvPr/>
        </p:nvSpPr>
        <p:spPr>
          <a:xfrm>
            <a:off x="2507791" y="4286696"/>
            <a:ext cx="4128418" cy="159076"/>
          </a:xfrm>
          <a:prstGeom prst="rect">
            <a:avLst/>
          </a:prstGeom>
          <a:noFill/>
          <a:ln/>
        </p:spPr>
        <p:txBody>
          <a:bodyPr wrap="square" lIns="0" tIns="0" rIns="0" bIns="0" rtlCol="0" anchor="t"/>
          <a:lstStyle/>
          <a:p>
            <a:pPr algn="l" indent="0" marL="0">
              <a:lnSpc>
                <a:spcPts val="938"/>
              </a:lnSpc>
              <a:buNone/>
            </a:pPr>
            <a:r>
              <a:rPr lang="en-US" sz="647" dirty="0">
                <a:solidFill>
                  <a:srgbClr val="FAF7F2">
                    <a:alpha val="75000"/>
                  </a:srgbClr>
                </a:solidFill>
                <a:latin typeface="Carlito" pitchFamily="34" charset="0"/>
                <a:ea typeface="Carlito" pitchFamily="34" charset="-122"/>
                <a:cs typeface="Carlito" pitchFamily="34" charset="-120"/>
              </a:rPr>
              <a:t>EduBridge 2026 launch: flyer, posts, status set, short video and 10-day schedule — your strongest portfolio piece.</a:t>
            </a:r>
            <a:endParaRPr lang="en-US" sz="647" dirty="0"/>
          </a:p>
        </p:txBody>
      </p:sp>
      <p:sp>
        <p:nvSpPr>
          <p:cNvPr id="42" name="Shape 40"/>
          <p:cNvSpPr/>
          <p:nvPr/>
        </p:nvSpPr>
        <p:spPr>
          <a:xfrm>
            <a:off x="4265377" y="4534384"/>
            <a:ext cx="0" cy="157163"/>
          </a:xfrm>
          <a:prstGeom prst="line">
            <a:avLst/>
          </a:prstGeom>
          <a:noFill/>
          <a:ln w="7144">
            <a:solidFill>
              <a:srgbClr val="C9A24B"/>
            </a:solidFill>
            <a:prstDash val="solid"/>
          </a:ln>
        </p:spPr>
      </p:sp>
      <p:sp>
        <p:nvSpPr>
          <p:cNvPr id="43" name="Text 41"/>
          <p:cNvSpPr/>
          <p:nvPr/>
        </p:nvSpPr>
        <p:spPr>
          <a:xfrm>
            <a:off x="4261805" y="4534384"/>
            <a:ext cx="620390" cy="157163"/>
          </a:xfrm>
          <a:prstGeom prst="rect">
            <a:avLst/>
          </a:prstGeom>
          <a:noFill/>
          <a:ln/>
        </p:spPr>
        <p:txBody>
          <a:bodyPr wrap="square" lIns="114300" tIns="0" rIns="0" bIns="0" rtlCol="0" anchor="t"/>
          <a:lstStyle/>
          <a:p>
            <a:pPr algn="l" indent="0" marL="0">
              <a:buNone/>
            </a:pPr>
            <a:r>
              <a:rPr lang="en-US" sz="800" b="1" spc="79" kern="0" dirty="0">
                <a:solidFill>
                  <a:srgbClr val="E7CD87"/>
                </a:solidFill>
                <a:latin typeface="Liberation Sans Narrow" pitchFamily="34" charset="0"/>
                <a:ea typeface="Liberation Sans Narrow" pitchFamily="34" charset="-122"/>
                <a:cs typeface="Liberation Sans Narrow" pitchFamily="34" charset="-120"/>
              </a:rPr>
              <a:t>MODULE 05</a:t>
            </a:r>
            <a:endParaRPr lang="en-US" sz="800" dirty="0"/>
          </a:p>
          <a:p>
            <a:pPr algn="l" indent="0" marL="0">
              <a:buNone/>
            </a:pPr>
            <a:r>
              <a:rPr lang="en-US" sz="800" b="1" spc="79" kern="0" dirty="0">
                <a:solidFill>
                  <a:srgbClr val="E7CD87"/>
                </a:solidFill>
                <a:latin typeface="Carlito" pitchFamily="34" charset="0"/>
                <a:ea typeface="Carlito" pitchFamily="34" charset="-122"/>
                <a:cs typeface="Carlito" pitchFamily="34" charset="-120"/>
              </a:rPr>
              <a:t>CAPSTONE</a:t>
            </a:r>
            <a:endParaRPr lang="en-US" sz="800" dirty="0"/>
          </a:p>
        </p:txBody>
      </p:sp>
      <p:sp>
        <p:nvSpPr>
          <p:cNvPr id="44" name="Text 42"/>
          <p:cNvSpPr/>
          <p:nvPr/>
        </p:nvSpPr>
        <p:spPr>
          <a:xfrm>
            <a:off x="514350" y="4864894"/>
            <a:ext cx="1519134" cy="120701"/>
          </a:xfrm>
          <a:prstGeom prst="rect">
            <a:avLst/>
          </a:prstGeom>
          <a:noFill/>
          <a:ln/>
        </p:spPr>
        <p:txBody>
          <a:bodyPr wrap="none" lIns="0" tIns="0" rIns="0" bIns="0" rtlCol="0" anchor="t"/>
          <a:lstStyle/>
          <a:p>
            <a:pPr algn="l" indent="0" marL="0">
              <a:buNone/>
            </a:pPr>
            <a:r>
              <a:rPr lang="en-US" sz="600" spc="84" kern="0" dirty="0">
                <a:solidFill>
                  <a:srgbClr val="5A6472"/>
                </a:solidFill>
                <a:latin typeface="Carlito" pitchFamily="34" charset="0"/>
                <a:ea typeface="Carlito" pitchFamily="34" charset="-122"/>
                <a:cs typeface="Carlito" pitchFamily="34" charset="-120"/>
              </a:rPr>
              <a:t>DIT AI CREATIVES TRAINING</a:t>
            </a:r>
            <a:endParaRPr lang="en-US" sz="600" dirty="0"/>
          </a:p>
        </p:txBody>
      </p:sp>
      <p:sp>
        <p:nvSpPr>
          <p:cNvPr id="45" name="Text 43"/>
          <p:cNvSpPr/>
          <p:nvPr/>
        </p:nvSpPr>
        <p:spPr>
          <a:xfrm>
            <a:off x="8770739" y="4857750"/>
            <a:ext cx="185738" cy="119703"/>
          </a:xfrm>
          <a:prstGeom prst="rect">
            <a:avLst/>
          </a:prstGeom>
          <a:noFill/>
          <a:ln/>
        </p:spPr>
        <p:txBody>
          <a:bodyPr wrap="none" lIns="0" tIns="0" rIns="0" bIns="0" rtlCol="0" anchor="t"/>
          <a:lstStyle/>
          <a:p>
            <a:pPr algn="l" indent="0" marL="0">
              <a:buNone/>
            </a:pPr>
            <a:r>
              <a:rPr lang="en-US" sz="800" spc="113" kern="0" dirty="0">
                <a:solidFill>
                  <a:srgbClr val="5A6472"/>
                </a:solidFill>
                <a:latin typeface="Liberation Sans Narrow" pitchFamily="34" charset="0"/>
                <a:ea typeface="Liberation Sans Narrow" pitchFamily="34" charset="-122"/>
                <a:cs typeface="Liberation Sans Narrow" pitchFamily="34" charset="-120"/>
              </a:rPr>
              <a:t>10</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7F2"/>
        </a:solidFill>
      </p:bgPr>
    </p:bg>
    <p:spTree>
      <p:nvGrpSpPr>
        <p:cNvPr id="1" name=""/>
        <p:cNvGrpSpPr/>
        <p:nvPr/>
      </p:nvGrpSpPr>
      <p:grpSpPr>
        <a:xfrm>
          <a:off x="0" y="0"/>
          <a:ext cx="0" cy="0"/>
          <a:chOff x="0" y="0"/>
          <a:chExt cx="0" cy="0"/>
        </a:xfrm>
      </p:grpSpPr>
      <p:sp>
        <p:nvSpPr>
          <p:cNvPr id="2" name="Text 0"/>
          <p:cNvSpPr/>
          <p:nvPr/>
        </p:nvSpPr>
        <p:spPr>
          <a:xfrm>
            <a:off x="514350" y="457200"/>
            <a:ext cx="42863" cy="42863"/>
          </a:xfrm>
          <a:prstGeom prst="roundRect">
            <a:avLst>
              <a:gd name="adj" fmla="val 66666"/>
            </a:avLst>
          </a:prstGeom>
          <a:solidFill>
            <a:srgbClr val="C9A24B"/>
          </a:solidFill>
          <a:ln/>
        </p:spPr>
        <p:txBody>
          <a:bodyPr wrap="square" rtlCol="0" anchor="ctr"/>
          <a:lstStyle/>
          <a:p>
            <a:pPr indent="0" marL="0">
              <a:buNone/>
            </a:pPr>
            <a:endParaRPr lang="en-US" dirty="0"/>
          </a:p>
        </p:txBody>
      </p:sp>
      <p:sp>
        <p:nvSpPr>
          <p:cNvPr id="3" name="Text 1"/>
          <p:cNvSpPr/>
          <p:nvPr/>
        </p:nvSpPr>
        <p:spPr>
          <a:xfrm>
            <a:off x="514350" y="435769"/>
            <a:ext cx="2232752" cy="119703"/>
          </a:xfrm>
          <a:prstGeom prst="rect">
            <a:avLst/>
          </a:prstGeom>
          <a:noFill/>
          <a:ln/>
        </p:spPr>
        <p:txBody>
          <a:bodyPr wrap="none" lIns="0" tIns="0" rIns="0" bIns="0" rtlCol="0" anchor="t"/>
          <a:lstStyle/>
          <a:p>
            <a:pPr algn="l" indent="0" marL="0">
              <a:buNone/>
            </a:pPr>
            <a:r>
              <a:rPr lang="en-US" sz="800" b="1" spc="135" kern="0" dirty="0">
                <a:solidFill>
                  <a:srgbClr val="8A6F2E"/>
                </a:solidFill>
                <a:latin typeface="Liberation Sans Narrow" pitchFamily="34" charset="0"/>
                <a:ea typeface="Liberation Sans Narrow" pitchFamily="34" charset="-122"/>
                <a:cs typeface="Liberation Sans Narrow" pitchFamily="34" charset="-120"/>
              </a:rPr>
              <a:t>04 · PRICING &amp; DISCOUNTS</a:t>
            </a:r>
            <a:endParaRPr lang="en-US" sz="800" dirty="0"/>
          </a:p>
        </p:txBody>
      </p:sp>
      <p:sp>
        <p:nvSpPr>
          <p:cNvPr id="4" name="Text 2"/>
          <p:cNvSpPr/>
          <p:nvPr/>
        </p:nvSpPr>
        <p:spPr>
          <a:xfrm>
            <a:off x="514350" y="600075"/>
            <a:ext cx="8077170" cy="388776"/>
          </a:xfrm>
          <a:prstGeom prst="rect">
            <a:avLst/>
          </a:prstGeom>
          <a:noFill/>
          <a:ln/>
        </p:spPr>
        <p:txBody>
          <a:bodyPr wrap="square" lIns="0" tIns="0" rIns="0" bIns="0" rtlCol="0" anchor="t"/>
          <a:lstStyle/>
          <a:p>
            <a:pPr algn="l" indent="0" marL="0">
              <a:lnSpc>
                <a:spcPts val="2835"/>
              </a:lnSpc>
              <a:buNone/>
            </a:pPr>
            <a:r>
              <a:rPr lang="en-US" sz="2700" b="1" spc="-45" kern="0" dirty="0">
                <a:solidFill>
                  <a:srgbClr val="0B1F3A"/>
                </a:solidFill>
                <a:latin typeface="Tinos" pitchFamily="34" charset="0"/>
                <a:ea typeface="Tinos" pitchFamily="34" charset="-122"/>
                <a:cs typeface="Tinos" pitchFamily="34" charset="-120"/>
              </a:rPr>
              <a:t>Reserve your place — first cohort is capped.</a:t>
            </a:r>
            <a:endParaRPr lang="en-US" sz="2700" dirty="0"/>
          </a:p>
        </p:txBody>
      </p:sp>
      <p:sp>
        <p:nvSpPr>
          <p:cNvPr id="5" name="Text 3"/>
          <p:cNvSpPr/>
          <p:nvPr/>
        </p:nvSpPr>
        <p:spPr>
          <a:xfrm>
            <a:off x="514350" y="1045778"/>
            <a:ext cx="6572250" cy="358759"/>
          </a:xfrm>
          <a:prstGeom prst="rect">
            <a:avLst/>
          </a:prstGeom>
          <a:noFill/>
          <a:ln/>
        </p:spPr>
        <p:txBody>
          <a:bodyPr wrap="square" lIns="0" tIns="0" rIns="0" bIns="0" rtlCol="0" anchor="t"/>
          <a:lstStyle/>
          <a:p>
            <a:pPr algn="l" indent="0" marL="0">
              <a:lnSpc>
                <a:spcPts val="1308"/>
              </a:lnSpc>
              <a:buNone/>
            </a:pPr>
            <a:r>
              <a:rPr lang="en-US" sz="844" dirty="0">
                <a:solidFill>
                  <a:srgbClr val="5A6472"/>
                </a:solidFill>
                <a:latin typeface="Carlito" pitchFamily="34" charset="0"/>
                <a:ea typeface="Carlito" pitchFamily="34" charset="-122"/>
                <a:cs typeface="Carlito" pitchFamily="34" charset="-120"/>
              </a:rPr>
              <a:t>Three ways to join the cohort. Standard fee is ₦250,000 for the full 4-week programme. </a:t>
            </a:r>
            <a:pPr algn="l" indent="0" marL="0">
              <a:lnSpc>
                <a:spcPts val="1308"/>
              </a:lnSpc>
              <a:buNone/>
            </a:pPr>
            <a:r>
              <a:rPr lang="en-US" sz="844" b="1" dirty="0">
                <a:solidFill>
                  <a:srgbClr val="0B1F3A"/>
                </a:solidFill>
                <a:latin typeface="Carlito" pitchFamily="34" charset="0"/>
                <a:ea typeface="Carlito" pitchFamily="34" charset="-122"/>
                <a:cs typeface="Carlito" pitchFamily="34" charset="-120"/>
              </a:rPr>
              <a:t>Early-bird</a:t>
            </a:r>
            <a:pPr algn="l" indent="0" marL="0">
              <a:lnSpc>
                <a:spcPts val="1308"/>
              </a:lnSpc>
              <a:buNone/>
            </a:pPr>
            <a:r>
              <a:rPr lang="en-US" sz="844" dirty="0">
                <a:solidFill>
                  <a:srgbClr val="5A6472"/>
                </a:solidFill>
                <a:latin typeface="Carlito" pitchFamily="34" charset="0"/>
                <a:ea typeface="Carlito" pitchFamily="34" charset="-122"/>
                <a:cs typeface="Carlito" pitchFamily="34" charset="-120"/>
              </a:rPr>
              <a:t> and verified </a:t>
            </a:r>
            <a:pPr algn="l" indent="0" marL="0">
              <a:lnSpc>
                <a:spcPts val="1308"/>
              </a:lnSpc>
              <a:buNone/>
            </a:pPr>
            <a:r>
              <a:rPr lang="en-US" sz="844" b="1" dirty="0">
                <a:solidFill>
                  <a:srgbClr val="0B1F3A"/>
                </a:solidFill>
                <a:latin typeface="Carlito" pitchFamily="34" charset="0"/>
                <a:ea typeface="Carlito" pitchFamily="34" charset="-122"/>
                <a:cs typeface="Carlito" pitchFamily="34" charset="-120"/>
              </a:rPr>
              <a:t>NYSC corps member</a:t>
            </a:r>
            <a:pPr algn="l" indent="0" marL="0">
              <a:lnSpc>
                <a:spcPts val="1308"/>
              </a:lnSpc>
              <a:buNone/>
            </a:pPr>
            <a:r>
              <a:rPr lang="en-US" sz="844" dirty="0">
                <a:solidFill>
                  <a:srgbClr val="5A6472"/>
                </a:solidFill>
                <a:latin typeface="Carlito" pitchFamily="34" charset="0"/>
                <a:ea typeface="Carlito" pitchFamily="34" charset="-122"/>
                <a:cs typeface="Carlito" pitchFamily="34" charset="-120"/>
              </a:rPr>
              <a:t> rates are limited — applications are reviewed in the order they arrive.</a:t>
            </a:r>
            <a:endParaRPr lang="en-US" sz="844" dirty="0"/>
          </a:p>
        </p:txBody>
      </p:sp>
      <p:sp>
        <p:nvSpPr>
          <p:cNvPr id="6" name="Text 4"/>
          <p:cNvSpPr/>
          <p:nvPr/>
        </p:nvSpPr>
        <p:spPr>
          <a:xfrm>
            <a:off x="8035826" y="450056"/>
            <a:ext cx="214313" cy="214313"/>
          </a:xfrm>
          <a:prstGeom prst="roundRect">
            <a:avLst>
              <a:gd name="adj" fmla="val 26667"/>
            </a:avLst>
          </a:prstGeom>
          <a:noFill/>
          <a:ln w="14288">
            <a:solidFill>
              <a:srgbClr val="C9A24B"/>
            </a:solidFill>
            <a:prstDash val="solid"/>
          </a:ln>
        </p:spPr>
        <p:txBody>
          <a:bodyPr wrap="square" rtlCol="0" anchor="ctr"/>
          <a:lstStyle/>
          <a:p>
            <a:pPr indent="0" marL="0">
              <a:buNone/>
            </a:pPr>
            <a:endParaRPr lang="en-US" dirty="0"/>
          </a:p>
        </p:txBody>
      </p:sp>
      <p:sp>
        <p:nvSpPr>
          <p:cNvPr id="7" name="Text 5"/>
          <p:cNvSpPr/>
          <p:nvPr/>
        </p:nvSpPr>
        <p:spPr>
          <a:xfrm>
            <a:off x="8028682" y="442913"/>
            <a:ext cx="264319" cy="228600"/>
          </a:xfrm>
          <a:prstGeom prst="rect">
            <a:avLst/>
          </a:prstGeom>
          <a:noFill/>
          <a:ln/>
        </p:spPr>
        <p:txBody>
          <a:bodyPr wrap="none" lIns="0" tIns="0" rIns="0" bIns="0" rtlCol="0" anchor="ctr"/>
          <a:lstStyle/>
          <a:p>
            <a:pPr algn="ctr" indent="0" marL="0">
              <a:buNone/>
            </a:pPr>
            <a:r>
              <a:rPr lang="en-US" sz="800" b="1" spc="56" kern="0" dirty="0">
                <a:solidFill>
                  <a:srgbClr val="C9A24B"/>
                </a:solidFill>
                <a:latin typeface="Carlito" pitchFamily="34" charset="0"/>
                <a:ea typeface="Carlito" pitchFamily="34" charset="-122"/>
                <a:cs typeface="Carlito" pitchFamily="34" charset="-120"/>
              </a:rPr>
              <a:t>D</a:t>
            </a:r>
            <a:endParaRPr lang="en-US" sz="800" dirty="0"/>
          </a:p>
        </p:txBody>
      </p:sp>
      <p:sp>
        <p:nvSpPr>
          <p:cNvPr id="8" name="Text 6"/>
          <p:cNvSpPr/>
          <p:nvPr/>
        </p:nvSpPr>
        <p:spPr>
          <a:xfrm>
            <a:off x="8328720" y="464344"/>
            <a:ext cx="481489" cy="200597"/>
          </a:xfrm>
          <a:prstGeom prst="rect">
            <a:avLst/>
          </a:prstGeom>
          <a:noFill/>
          <a:ln/>
        </p:spPr>
        <p:txBody>
          <a:bodyPr wrap="none" lIns="0" tIns="0" rIns="0" bIns="0" rtlCol="0" anchor="t"/>
          <a:lstStyle/>
          <a:p>
            <a:pPr algn="l" indent="0" marL="0">
              <a:buNone/>
            </a:pPr>
            <a:r>
              <a:rPr lang="en-US" sz="1238" b="1" spc="56" kern="0" dirty="0">
                <a:solidFill>
                  <a:srgbClr val="0B1F3A"/>
                </a:solidFill>
                <a:latin typeface="Tinos" pitchFamily="34" charset="0"/>
                <a:ea typeface="Tinos" pitchFamily="34" charset="-122"/>
                <a:cs typeface="Tinos" pitchFamily="34" charset="-120"/>
              </a:rPr>
              <a:t>DIT</a:t>
            </a:r>
            <a:endParaRPr lang="en-US" sz="1238" dirty="0"/>
          </a:p>
        </p:txBody>
      </p:sp>
      <p:sp>
        <p:nvSpPr>
          <p:cNvPr id="9" name="Text 7"/>
          <p:cNvSpPr/>
          <p:nvPr/>
        </p:nvSpPr>
        <p:spPr>
          <a:xfrm>
            <a:off x="517922" y="1524409"/>
            <a:ext cx="2631244" cy="1507331"/>
          </a:xfrm>
          <a:prstGeom prst="roundRect">
            <a:avLst>
              <a:gd name="adj" fmla="val 2528"/>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10" name="Text 8"/>
          <p:cNvSpPr/>
          <p:nvPr/>
        </p:nvSpPr>
        <p:spPr>
          <a:xfrm>
            <a:off x="664369" y="1685144"/>
            <a:ext cx="2338350" cy="119703"/>
          </a:xfrm>
          <a:prstGeom prst="rect">
            <a:avLst/>
          </a:prstGeom>
          <a:noFill/>
          <a:ln/>
        </p:spPr>
        <p:txBody>
          <a:bodyPr wrap="none" lIns="0" tIns="0" rIns="0" bIns="0" rtlCol="0" anchor="t"/>
          <a:lstStyle/>
          <a:p>
            <a:pPr algn="l" indent="0" marL="0">
              <a:buNone/>
            </a:pPr>
            <a:r>
              <a:rPr lang="en-US" sz="800" b="1" spc="113" kern="0" dirty="0">
                <a:solidFill>
                  <a:srgbClr val="8A6F2E"/>
                </a:solidFill>
                <a:latin typeface="Carlito" pitchFamily="34" charset="0"/>
                <a:ea typeface="Carlito" pitchFamily="34" charset="-122"/>
                <a:cs typeface="Carlito" pitchFamily="34" charset="-120"/>
              </a:rPr>
              <a:t>STANDARD</a:t>
            </a:r>
            <a:endParaRPr lang="en-US" sz="800" dirty="0"/>
          </a:p>
        </p:txBody>
      </p:sp>
      <p:sp>
        <p:nvSpPr>
          <p:cNvPr id="11" name="Text 9"/>
          <p:cNvSpPr/>
          <p:nvPr/>
        </p:nvSpPr>
        <p:spPr>
          <a:xfrm>
            <a:off x="664369" y="1856594"/>
            <a:ext cx="2338350" cy="293180"/>
          </a:xfrm>
          <a:prstGeom prst="rect">
            <a:avLst/>
          </a:prstGeom>
          <a:noFill/>
          <a:ln/>
        </p:spPr>
        <p:txBody>
          <a:bodyPr wrap="none" lIns="0" tIns="0" rIns="0" bIns="0" rtlCol="0" anchor="t"/>
          <a:lstStyle/>
          <a:p>
            <a:pPr algn="l" indent="0" marL="0">
              <a:lnSpc>
                <a:spcPts val="2138"/>
              </a:lnSpc>
              <a:buNone/>
            </a:pPr>
            <a:r>
              <a:rPr lang="en-US" sz="1013" b="1" spc="-56" kern="0" dirty="0">
                <a:solidFill>
                  <a:srgbClr val="0B1F3A"/>
                </a:solidFill>
                <a:latin typeface="Carlito" pitchFamily="34" charset="0"/>
                <a:ea typeface="Carlito" pitchFamily="34" charset="-122"/>
                <a:cs typeface="Carlito" pitchFamily="34" charset="-120"/>
              </a:rPr>
              <a:t>₦</a:t>
            </a:r>
            <a:pPr algn="l" indent="0" marL="0">
              <a:lnSpc>
                <a:spcPts val="2138"/>
              </a:lnSpc>
              <a:buNone/>
            </a:pPr>
            <a:r>
              <a:rPr lang="en-US" sz="2138" b="1" spc="-56" kern="0" dirty="0">
                <a:solidFill>
                  <a:srgbClr val="0B1F3A"/>
                </a:solidFill>
                <a:latin typeface="Liberation Sans Narrow" pitchFamily="34" charset="0"/>
                <a:ea typeface="Liberation Sans Narrow" pitchFamily="34" charset="-122"/>
                <a:cs typeface="Liberation Sans Narrow" pitchFamily="34" charset="-120"/>
              </a:rPr>
              <a:t>250,000</a:t>
            </a:r>
            <a:endParaRPr lang="en-US" sz="2138" dirty="0"/>
          </a:p>
        </p:txBody>
      </p:sp>
      <p:sp>
        <p:nvSpPr>
          <p:cNvPr id="12" name="Text 10"/>
          <p:cNvSpPr/>
          <p:nvPr/>
        </p:nvSpPr>
        <p:spPr>
          <a:xfrm>
            <a:off x="664369" y="2185206"/>
            <a:ext cx="2338350" cy="119703"/>
          </a:xfrm>
          <a:prstGeom prst="rect">
            <a:avLst/>
          </a:prstGeom>
          <a:noFill/>
          <a:ln/>
        </p:spPr>
        <p:txBody>
          <a:bodyPr wrap="none" lIns="0" tIns="0" rIns="0" bIns="0" rtlCol="0" anchor="t"/>
          <a:lstStyle/>
          <a:p>
            <a:pPr algn="l" indent="0" marL="0">
              <a:buNone/>
            </a:pPr>
            <a:r>
              <a:rPr lang="en-US" sz="800" b="1" spc="28" kern="0" dirty="0">
                <a:solidFill>
                  <a:srgbClr val="8A6F2E"/>
                </a:solidFill>
                <a:latin typeface="Carlito" pitchFamily="34" charset="0"/>
                <a:ea typeface="Carlito" pitchFamily="34" charset="-122"/>
                <a:cs typeface="Carlito" pitchFamily="34" charset="-120"/>
              </a:rPr>
              <a:t>placeholder</a:t>
            </a:r>
            <a:endParaRPr lang="en-US" sz="800" dirty="0"/>
          </a:p>
        </p:txBody>
      </p:sp>
      <p:sp>
        <p:nvSpPr>
          <p:cNvPr id="13" name="Text 11"/>
          <p:cNvSpPr/>
          <p:nvPr/>
        </p:nvSpPr>
        <p:spPr>
          <a:xfrm>
            <a:off x="664369" y="2356656"/>
            <a:ext cx="2338350" cy="308324"/>
          </a:xfrm>
          <a:prstGeom prst="rect">
            <a:avLst/>
          </a:prstGeom>
          <a:noFill/>
          <a:ln/>
        </p:spPr>
        <p:txBody>
          <a:bodyPr wrap="square" lIns="0" tIns="0" rIns="0" bIns="0" rtlCol="0" anchor="t">
            <a:normAutofit/>
          </a:bodyPr>
          <a:lstStyle/>
          <a:p>
            <a:pPr algn="l" indent="0" marL="0">
              <a:lnSpc>
                <a:spcPts val="1013"/>
              </a:lnSpc>
              <a:buNone/>
            </a:pPr>
            <a:r>
              <a:rPr lang="en-US" sz="800" dirty="0">
                <a:solidFill>
                  <a:srgbClr val="5A6472"/>
                </a:solidFill>
                <a:latin typeface="Carlito" pitchFamily="34" charset="0"/>
                <a:ea typeface="Carlito" pitchFamily="34" charset="-122"/>
                <a:cs typeface="Carlito" pitchFamily="34" charset="-120"/>
              </a:rPr>
              <a:t>Full price · all five modules · feedback on every brief · full portfolio kit.</a:t>
            </a:r>
            <a:endParaRPr lang="en-US" sz="800" dirty="0"/>
          </a:p>
        </p:txBody>
      </p:sp>
      <p:sp>
        <p:nvSpPr>
          <p:cNvPr id="14" name="Shape 12"/>
          <p:cNvSpPr/>
          <p:nvPr/>
        </p:nvSpPr>
        <p:spPr>
          <a:xfrm>
            <a:off x="664369" y="2695984"/>
            <a:ext cx="2338350" cy="0"/>
          </a:xfrm>
          <a:prstGeom prst="line">
            <a:avLst/>
          </a:prstGeom>
          <a:noFill/>
          <a:ln w="7144">
            <a:solidFill>
              <a:srgbClr val="E8DEC8"/>
            </a:solidFill>
            <a:prstDash val="solid"/>
          </a:ln>
        </p:spPr>
      </p:sp>
      <p:sp>
        <p:nvSpPr>
          <p:cNvPr id="15" name="Text 13"/>
          <p:cNvSpPr/>
          <p:nvPr/>
        </p:nvSpPr>
        <p:spPr>
          <a:xfrm>
            <a:off x="664369" y="2692412"/>
            <a:ext cx="2448078" cy="178594"/>
          </a:xfrm>
          <a:prstGeom prst="rect">
            <a:avLst/>
          </a:prstGeom>
          <a:noFill/>
          <a:ln/>
        </p:spPr>
        <p:txBody>
          <a:bodyPr wrap="square" lIns="0" tIns="85725" rIns="0" bIns="0" rtlCol="0" anchor="t"/>
          <a:lstStyle/>
          <a:p>
            <a:pPr algn="l" indent="0" marL="0">
              <a:buNone/>
            </a:pPr>
            <a:r>
              <a:rPr lang="en-US" sz="619" b="1" spc="28" kern="0" dirty="0">
                <a:solidFill>
                  <a:srgbClr val="8A6F2E"/>
                </a:solidFill>
                <a:latin typeface="Carlito" pitchFamily="34" charset="0"/>
                <a:ea typeface="Carlito" pitchFamily="34" charset="-122"/>
                <a:cs typeface="Carlito" pitchFamily="34" charset="-120"/>
              </a:rPr>
              <a:t>FOR WORKING PROFESSIONALS &amp; FREELANCERS</a:t>
            </a:r>
            <a:endParaRPr lang="en-US" sz="619" dirty="0"/>
          </a:p>
        </p:txBody>
      </p:sp>
      <p:sp>
        <p:nvSpPr>
          <p:cNvPr id="16" name="Text 14"/>
          <p:cNvSpPr/>
          <p:nvPr/>
        </p:nvSpPr>
        <p:spPr>
          <a:xfrm>
            <a:off x="3259894" y="1527981"/>
            <a:ext cx="2624100" cy="1500188"/>
          </a:xfrm>
          <a:prstGeom prst="roundRect">
            <a:avLst>
              <a:gd name="adj" fmla="val 2540"/>
            </a:avLst>
          </a:prstGeom>
          <a:solidFill>
            <a:srgbClr val="0B1F3A"/>
          </a:solidFill>
          <a:ln w="14288">
            <a:solidFill>
              <a:srgbClr val="C9A24B"/>
            </a:solidFill>
            <a:prstDash val="solid"/>
          </a:ln>
        </p:spPr>
        <p:txBody>
          <a:bodyPr wrap="square" rtlCol="0" anchor="ctr"/>
          <a:lstStyle/>
          <a:p>
            <a:pPr indent="0" marL="0">
              <a:buNone/>
            </a:pPr>
            <a:endParaRPr lang="en-US" dirty="0"/>
          </a:p>
        </p:txBody>
      </p:sp>
      <p:sp>
        <p:nvSpPr>
          <p:cNvPr id="17" name="Text 15"/>
          <p:cNvSpPr/>
          <p:nvPr/>
        </p:nvSpPr>
        <p:spPr>
          <a:xfrm>
            <a:off x="3409913" y="1692287"/>
            <a:ext cx="2324063" cy="129679"/>
          </a:xfrm>
          <a:prstGeom prst="rect">
            <a:avLst/>
          </a:prstGeom>
          <a:noFill/>
          <a:ln/>
        </p:spPr>
        <p:txBody>
          <a:bodyPr wrap="none" lIns="0" tIns="0" rIns="0" bIns="0" rtlCol="0" anchor="t"/>
          <a:lstStyle/>
          <a:p>
            <a:pPr algn="l" indent="0" marL="0">
              <a:buNone/>
            </a:pPr>
            <a:r>
              <a:rPr lang="en-US" sz="800" b="1" spc="113" kern="0" dirty="0">
                <a:solidFill>
                  <a:srgbClr val="C9A24B"/>
                </a:solidFill>
                <a:latin typeface="Carlito" pitchFamily="34" charset="0"/>
                <a:ea typeface="Carlito" pitchFamily="34" charset="-122"/>
                <a:cs typeface="Carlito" pitchFamily="34" charset="-120"/>
              </a:rPr>
              <a:t>★ EARLY BIRD</a:t>
            </a:r>
            <a:endParaRPr lang="en-US" sz="800" dirty="0"/>
          </a:p>
        </p:txBody>
      </p:sp>
      <p:sp>
        <p:nvSpPr>
          <p:cNvPr id="18" name="Text 16"/>
          <p:cNvSpPr/>
          <p:nvPr/>
        </p:nvSpPr>
        <p:spPr>
          <a:xfrm>
            <a:off x="3409913" y="1870881"/>
            <a:ext cx="2324063" cy="293180"/>
          </a:xfrm>
          <a:prstGeom prst="rect">
            <a:avLst/>
          </a:prstGeom>
          <a:noFill/>
          <a:ln/>
        </p:spPr>
        <p:txBody>
          <a:bodyPr wrap="none" lIns="0" tIns="0" rIns="0" bIns="0" rtlCol="0" anchor="t"/>
          <a:lstStyle/>
          <a:p>
            <a:pPr algn="l" indent="0" marL="0">
              <a:lnSpc>
                <a:spcPts val="2138"/>
              </a:lnSpc>
              <a:buNone/>
            </a:pPr>
            <a:r>
              <a:rPr lang="en-US" sz="1013" b="1" spc="-56" kern="0" dirty="0">
                <a:solidFill>
                  <a:srgbClr val="FAF7F2"/>
                </a:solidFill>
                <a:latin typeface="Carlito" pitchFamily="34" charset="0"/>
                <a:ea typeface="Carlito" pitchFamily="34" charset="-122"/>
                <a:cs typeface="Carlito" pitchFamily="34" charset="-120"/>
              </a:rPr>
              <a:t>₦</a:t>
            </a:r>
            <a:pPr algn="l" indent="0" marL="0">
              <a:lnSpc>
                <a:spcPts val="2138"/>
              </a:lnSpc>
              <a:buNone/>
            </a:pPr>
            <a:r>
              <a:rPr lang="en-US" sz="2138" b="1" spc="-56" kern="0" dirty="0">
                <a:solidFill>
                  <a:srgbClr val="FAF7F2"/>
                </a:solidFill>
                <a:latin typeface="Liberation Sans Narrow" pitchFamily="34" charset="0"/>
                <a:ea typeface="Liberation Sans Narrow" pitchFamily="34" charset="-122"/>
                <a:cs typeface="Liberation Sans Narrow" pitchFamily="34" charset="-120"/>
              </a:rPr>
              <a:t>180,000</a:t>
            </a:r>
            <a:endParaRPr lang="en-US" sz="2138" dirty="0"/>
          </a:p>
        </p:txBody>
      </p:sp>
      <p:sp>
        <p:nvSpPr>
          <p:cNvPr id="19" name="Text 17"/>
          <p:cNvSpPr/>
          <p:nvPr/>
        </p:nvSpPr>
        <p:spPr>
          <a:xfrm>
            <a:off x="3409913" y="2199494"/>
            <a:ext cx="2433791" cy="119703"/>
          </a:xfrm>
          <a:prstGeom prst="rect">
            <a:avLst/>
          </a:prstGeom>
          <a:noFill/>
          <a:ln/>
        </p:spPr>
        <p:txBody>
          <a:bodyPr wrap="square" lIns="0" tIns="0" rIns="0" bIns="0" rtlCol="0" anchor="t"/>
          <a:lstStyle/>
          <a:p>
            <a:pPr algn="l" indent="0" marL="0">
              <a:buNone/>
            </a:pPr>
            <a:r>
              <a:rPr lang="en-US" sz="800" b="1" spc="28" kern="0" dirty="0">
                <a:solidFill>
                  <a:srgbClr val="E7CD87"/>
                </a:solidFill>
                <a:latin typeface="Liberation Sans Narrow" pitchFamily="34" charset="0"/>
                <a:ea typeface="Liberation Sans Narrow" pitchFamily="34" charset="-122"/>
                <a:cs typeface="Liberation Sans Narrow" pitchFamily="34" charset="-120"/>
              </a:rPr>
              <a:t>Save ₦70,000 · 28% off standard</a:t>
            </a:r>
            <a:endParaRPr lang="en-US" sz="800" dirty="0"/>
          </a:p>
        </p:txBody>
      </p:sp>
      <p:sp>
        <p:nvSpPr>
          <p:cNvPr id="20" name="Text 18"/>
          <p:cNvSpPr/>
          <p:nvPr/>
        </p:nvSpPr>
        <p:spPr>
          <a:xfrm>
            <a:off x="3409913" y="2370944"/>
            <a:ext cx="2324063" cy="286893"/>
          </a:xfrm>
          <a:prstGeom prst="rect">
            <a:avLst/>
          </a:prstGeom>
          <a:noFill/>
          <a:ln/>
        </p:spPr>
        <p:txBody>
          <a:bodyPr wrap="square" lIns="0" tIns="0" rIns="0" bIns="0" rtlCol="0" anchor="t">
            <a:normAutofit/>
          </a:bodyPr>
          <a:lstStyle/>
          <a:p>
            <a:pPr algn="l" indent="0" marL="0">
              <a:lnSpc>
                <a:spcPts val="1013"/>
              </a:lnSpc>
              <a:buNone/>
            </a:pPr>
            <a:r>
              <a:rPr lang="en-US" sz="800" dirty="0">
                <a:solidFill>
                  <a:srgbClr val="FAF7F2">
                    <a:alpha val="78000"/>
                  </a:srgbClr>
                </a:solidFill>
                <a:latin typeface="Carlito" pitchFamily="34" charset="0"/>
                <a:ea typeface="Carlito" pitchFamily="34" charset="-122"/>
                <a:cs typeface="Carlito" pitchFamily="34" charset="-120"/>
              </a:rPr>
              <a:t>First cohort only · limited slots · application deadline applies. Same content as Standard.</a:t>
            </a:r>
            <a:endParaRPr lang="en-US" sz="800" dirty="0"/>
          </a:p>
        </p:txBody>
      </p:sp>
      <p:sp>
        <p:nvSpPr>
          <p:cNvPr id="21" name="Shape 19"/>
          <p:cNvSpPr/>
          <p:nvPr/>
        </p:nvSpPr>
        <p:spPr>
          <a:xfrm>
            <a:off x="3409913" y="2688841"/>
            <a:ext cx="2324063" cy="0"/>
          </a:xfrm>
          <a:prstGeom prst="line">
            <a:avLst/>
          </a:prstGeom>
          <a:noFill/>
          <a:ln w="7144">
            <a:solidFill>
              <a:srgbClr val="C9A24B"/>
            </a:solidFill>
            <a:prstDash val="solid"/>
          </a:ln>
        </p:spPr>
      </p:sp>
      <p:sp>
        <p:nvSpPr>
          <p:cNvPr id="22" name="Text 20"/>
          <p:cNvSpPr/>
          <p:nvPr/>
        </p:nvSpPr>
        <p:spPr>
          <a:xfrm>
            <a:off x="3409913" y="2685269"/>
            <a:ext cx="2433791" cy="178594"/>
          </a:xfrm>
          <a:prstGeom prst="rect">
            <a:avLst/>
          </a:prstGeom>
          <a:noFill/>
          <a:ln/>
        </p:spPr>
        <p:txBody>
          <a:bodyPr wrap="square" lIns="0" tIns="85725" rIns="0" bIns="0" rtlCol="0" anchor="t"/>
          <a:lstStyle/>
          <a:p>
            <a:pPr algn="l" indent="0" marL="0">
              <a:buNone/>
            </a:pPr>
            <a:r>
              <a:rPr lang="en-US" sz="800" b="1" spc="28" kern="0" dirty="0">
                <a:solidFill>
                  <a:srgbClr val="E7CD87"/>
                </a:solidFill>
                <a:latin typeface="Carlito" pitchFamily="34" charset="0"/>
                <a:ea typeface="Carlito" pitchFamily="34" charset="-122"/>
                <a:cs typeface="Carlito" pitchFamily="34" charset="-120"/>
              </a:rPr>
              <a:t>FOR FIRST-MOVERS WHO APPLY EARLY</a:t>
            </a:r>
            <a:endParaRPr lang="en-US" sz="800" dirty="0"/>
          </a:p>
        </p:txBody>
      </p:sp>
      <p:sp>
        <p:nvSpPr>
          <p:cNvPr id="23" name="Text 21"/>
          <p:cNvSpPr/>
          <p:nvPr/>
        </p:nvSpPr>
        <p:spPr>
          <a:xfrm>
            <a:off x="5994722" y="1524409"/>
            <a:ext cx="2631356" cy="1507331"/>
          </a:xfrm>
          <a:prstGeom prst="roundRect">
            <a:avLst>
              <a:gd name="adj" fmla="val 2528"/>
            </a:avLst>
          </a:prstGeom>
          <a:solidFill>
            <a:srgbClr val="FFFFFF"/>
          </a:solidFill>
          <a:ln w="7144">
            <a:solidFill>
              <a:srgbClr val="E8DEC8"/>
            </a:solidFill>
            <a:prstDash val="solid"/>
          </a:ln>
        </p:spPr>
        <p:txBody>
          <a:bodyPr wrap="square" rtlCol="0" anchor="ctr"/>
          <a:lstStyle/>
          <a:p>
            <a:pPr indent="0" marL="0">
              <a:buNone/>
            </a:pPr>
            <a:endParaRPr lang="en-US" dirty="0"/>
          </a:p>
        </p:txBody>
      </p:sp>
      <p:sp>
        <p:nvSpPr>
          <p:cNvPr id="24" name="Text 22"/>
          <p:cNvSpPr/>
          <p:nvPr/>
        </p:nvSpPr>
        <p:spPr>
          <a:xfrm>
            <a:off x="6141169" y="1685144"/>
            <a:ext cx="2338462" cy="119703"/>
          </a:xfrm>
          <a:prstGeom prst="rect">
            <a:avLst/>
          </a:prstGeom>
          <a:noFill/>
          <a:ln/>
        </p:spPr>
        <p:txBody>
          <a:bodyPr wrap="none" lIns="0" tIns="0" rIns="0" bIns="0" rtlCol="0" anchor="t"/>
          <a:lstStyle/>
          <a:p>
            <a:pPr algn="l" indent="0" marL="0">
              <a:buNone/>
            </a:pPr>
            <a:r>
              <a:rPr lang="en-US" sz="800" b="1" spc="113" kern="0" dirty="0">
                <a:solidFill>
                  <a:srgbClr val="8A6F2E"/>
                </a:solidFill>
                <a:latin typeface="Carlito" pitchFamily="34" charset="0"/>
                <a:ea typeface="Carlito" pitchFamily="34" charset="-122"/>
                <a:cs typeface="Carlito" pitchFamily="34" charset="-120"/>
              </a:rPr>
              <a:t>NYSC CORPS</a:t>
            </a:r>
            <a:endParaRPr lang="en-US" sz="800" dirty="0"/>
          </a:p>
        </p:txBody>
      </p:sp>
      <p:sp>
        <p:nvSpPr>
          <p:cNvPr id="25" name="Text 23"/>
          <p:cNvSpPr/>
          <p:nvPr/>
        </p:nvSpPr>
        <p:spPr>
          <a:xfrm>
            <a:off x="6141169" y="1856594"/>
            <a:ext cx="2338462" cy="293180"/>
          </a:xfrm>
          <a:prstGeom prst="rect">
            <a:avLst/>
          </a:prstGeom>
          <a:noFill/>
          <a:ln/>
        </p:spPr>
        <p:txBody>
          <a:bodyPr wrap="none" lIns="0" tIns="0" rIns="0" bIns="0" rtlCol="0" anchor="t"/>
          <a:lstStyle/>
          <a:p>
            <a:pPr algn="l" indent="0" marL="0">
              <a:lnSpc>
                <a:spcPts val="2138"/>
              </a:lnSpc>
              <a:buNone/>
            </a:pPr>
            <a:r>
              <a:rPr lang="en-US" sz="1013" b="1" spc="-56" kern="0" dirty="0">
                <a:solidFill>
                  <a:srgbClr val="0B1F3A"/>
                </a:solidFill>
                <a:latin typeface="Carlito" pitchFamily="34" charset="0"/>
                <a:ea typeface="Carlito" pitchFamily="34" charset="-122"/>
                <a:cs typeface="Carlito" pitchFamily="34" charset="-120"/>
              </a:rPr>
              <a:t>₦</a:t>
            </a:r>
            <a:pPr algn="l" indent="0" marL="0">
              <a:lnSpc>
                <a:spcPts val="2138"/>
              </a:lnSpc>
              <a:buNone/>
            </a:pPr>
            <a:r>
              <a:rPr lang="en-US" sz="2138" b="1" spc="-56" kern="0" dirty="0">
                <a:solidFill>
                  <a:srgbClr val="0B1F3A"/>
                </a:solidFill>
                <a:latin typeface="Liberation Sans Narrow" pitchFamily="34" charset="0"/>
                <a:ea typeface="Liberation Sans Narrow" pitchFamily="34" charset="-122"/>
                <a:cs typeface="Liberation Sans Narrow" pitchFamily="34" charset="-120"/>
              </a:rPr>
              <a:t>175,000</a:t>
            </a:r>
            <a:endParaRPr lang="en-US" sz="2138" dirty="0"/>
          </a:p>
        </p:txBody>
      </p:sp>
      <p:sp>
        <p:nvSpPr>
          <p:cNvPr id="26" name="Text 24"/>
          <p:cNvSpPr/>
          <p:nvPr/>
        </p:nvSpPr>
        <p:spPr>
          <a:xfrm>
            <a:off x="6141169" y="2185206"/>
            <a:ext cx="2448190" cy="119703"/>
          </a:xfrm>
          <a:prstGeom prst="rect">
            <a:avLst/>
          </a:prstGeom>
          <a:noFill/>
          <a:ln/>
        </p:spPr>
        <p:txBody>
          <a:bodyPr wrap="square" lIns="0" tIns="0" rIns="0" bIns="0" rtlCol="0" anchor="t"/>
          <a:lstStyle/>
          <a:p>
            <a:pPr algn="l" indent="0" marL="0">
              <a:buNone/>
            </a:pPr>
            <a:r>
              <a:rPr lang="en-US" sz="800" b="1" spc="28" kern="0" dirty="0">
                <a:solidFill>
                  <a:srgbClr val="8A6F2E"/>
                </a:solidFill>
                <a:latin typeface="Liberation Sans Narrow" pitchFamily="34" charset="0"/>
                <a:ea typeface="Liberation Sans Narrow" pitchFamily="34" charset="-122"/>
                <a:cs typeface="Liberation Sans Narrow" pitchFamily="34" charset="-120"/>
              </a:rPr>
              <a:t>Save ₦75,000 · 30% off standard</a:t>
            </a:r>
            <a:endParaRPr lang="en-US" sz="800" dirty="0"/>
          </a:p>
        </p:txBody>
      </p:sp>
      <p:sp>
        <p:nvSpPr>
          <p:cNvPr id="27" name="Text 25"/>
          <p:cNvSpPr/>
          <p:nvPr/>
        </p:nvSpPr>
        <p:spPr>
          <a:xfrm>
            <a:off x="6141169" y="2356656"/>
            <a:ext cx="2338462" cy="308324"/>
          </a:xfrm>
          <a:prstGeom prst="rect">
            <a:avLst/>
          </a:prstGeom>
          <a:noFill/>
          <a:ln/>
        </p:spPr>
        <p:txBody>
          <a:bodyPr wrap="square" lIns="0" tIns="0" rIns="0" bIns="0" rtlCol="0" anchor="t">
            <a:normAutofit/>
          </a:bodyPr>
          <a:lstStyle/>
          <a:p>
            <a:pPr algn="l" indent="0" marL="0">
              <a:lnSpc>
                <a:spcPts val="1013"/>
              </a:lnSpc>
              <a:buNone/>
            </a:pPr>
            <a:r>
              <a:rPr lang="en-US" sz="800" dirty="0">
                <a:solidFill>
                  <a:srgbClr val="5A6472"/>
                </a:solidFill>
                <a:latin typeface="Carlito" pitchFamily="34" charset="0"/>
                <a:ea typeface="Carlito" pitchFamily="34" charset="-122"/>
                <a:cs typeface="Carlito" pitchFamily="34" charset="-120"/>
              </a:rPr>
              <a:t>Verified serving corps members only. Same content as Standard — discounted to widen access.</a:t>
            </a:r>
            <a:endParaRPr lang="en-US" sz="800" dirty="0"/>
          </a:p>
        </p:txBody>
      </p:sp>
      <p:sp>
        <p:nvSpPr>
          <p:cNvPr id="28" name="Shape 26"/>
          <p:cNvSpPr/>
          <p:nvPr/>
        </p:nvSpPr>
        <p:spPr>
          <a:xfrm>
            <a:off x="6141169" y="2695984"/>
            <a:ext cx="2338462" cy="0"/>
          </a:xfrm>
          <a:prstGeom prst="line">
            <a:avLst/>
          </a:prstGeom>
          <a:noFill/>
          <a:ln w="7144">
            <a:solidFill>
              <a:srgbClr val="E8DEC8"/>
            </a:solidFill>
            <a:prstDash val="solid"/>
          </a:ln>
        </p:spPr>
      </p:sp>
      <p:sp>
        <p:nvSpPr>
          <p:cNvPr id="29" name="Text 27"/>
          <p:cNvSpPr/>
          <p:nvPr/>
        </p:nvSpPr>
        <p:spPr>
          <a:xfrm>
            <a:off x="6141169" y="2692412"/>
            <a:ext cx="2448190" cy="178594"/>
          </a:xfrm>
          <a:prstGeom prst="rect">
            <a:avLst/>
          </a:prstGeom>
          <a:noFill/>
          <a:ln/>
        </p:spPr>
        <p:txBody>
          <a:bodyPr wrap="square" lIns="0" tIns="85725" rIns="0" bIns="0" rtlCol="0" anchor="t"/>
          <a:lstStyle/>
          <a:p>
            <a:pPr algn="l" indent="0" marL="0">
              <a:buNone/>
            </a:pPr>
            <a:r>
              <a:rPr lang="en-US" sz="800" b="1" spc="28" kern="0" dirty="0">
                <a:solidFill>
                  <a:srgbClr val="8A6F2E"/>
                </a:solidFill>
                <a:latin typeface="Carlito" pitchFamily="34" charset="0"/>
                <a:ea typeface="Carlito" pitchFamily="34" charset="-122"/>
                <a:cs typeface="Carlito" pitchFamily="34" charset="-120"/>
              </a:rPr>
              <a:t>FOR CURRENTLY SERVING NYSC MEMBERS</a:t>
            </a:r>
            <a:endParaRPr lang="en-US" sz="800" dirty="0"/>
          </a:p>
        </p:txBody>
      </p:sp>
      <p:sp>
        <p:nvSpPr>
          <p:cNvPr id="30" name="Text 28"/>
          <p:cNvSpPr/>
          <p:nvPr/>
        </p:nvSpPr>
        <p:spPr>
          <a:xfrm>
            <a:off x="514350" y="3149612"/>
            <a:ext cx="8115300" cy="894197"/>
          </a:xfrm>
          <a:prstGeom prst="roundRect">
            <a:avLst>
              <a:gd name="adj" fmla="val 4261"/>
            </a:avLst>
          </a:prstGeom>
          <a:solidFill>
            <a:srgbClr val="F2EBDD"/>
          </a:solidFill>
          <a:ln/>
        </p:spPr>
        <p:txBody>
          <a:bodyPr wrap="square" rtlCol="0" anchor="ctr"/>
          <a:lstStyle/>
          <a:p>
            <a:pPr indent="0" marL="0">
              <a:buNone/>
            </a:pPr>
            <a:endParaRPr lang="en-US" dirty="0"/>
          </a:p>
        </p:txBody>
      </p:sp>
      <p:sp>
        <p:nvSpPr>
          <p:cNvPr id="31" name="Text 29"/>
          <p:cNvSpPr/>
          <p:nvPr/>
        </p:nvSpPr>
        <p:spPr>
          <a:xfrm>
            <a:off x="685800" y="3278200"/>
            <a:ext cx="7882128" cy="120701"/>
          </a:xfrm>
          <a:prstGeom prst="rect">
            <a:avLst/>
          </a:prstGeom>
          <a:noFill/>
          <a:ln/>
        </p:spPr>
        <p:txBody>
          <a:bodyPr wrap="square" lIns="0" tIns="0" rIns="0" bIns="0" rtlCol="0" anchor="t"/>
          <a:lstStyle/>
          <a:p>
            <a:pPr algn="l" indent="0" marL="0">
              <a:buNone/>
            </a:pPr>
            <a:r>
              <a:rPr lang="en-US" sz="800" b="1" spc="90" kern="0" dirty="0">
                <a:solidFill>
                  <a:srgbClr val="8A6F2E"/>
                </a:solidFill>
                <a:latin typeface="Carlito" pitchFamily="34" charset="0"/>
                <a:ea typeface="Carlito" pitchFamily="34" charset="-122"/>
                <a:cs typeface="Carlito" pitchFamily="34" charset="-120"/>
              </a:rPr>
              <a:t>WHAT IS INCLUDED — EVERY TIER</a:t>
            </a:r>
            <a:endParaRPr lang="en-US" sz="800" dirty="0"/>
          </a:p>
        </p:txBody>
      </p:sp>
      <p:sp>
        <p:nvSpPr>
          <p:cNvPr id="32" name="Text 30"/>
          <p:cNvSpPr/>
          <p:nvPr/>
        </p:nvSpPr>
        <p:spPr>
          <a:xfrm>
            <a:off x="685800" y="3428219"/>
            <a:ext cx="4089083" cy="159020"/>
          </a:xfrm>
          <a:prstGeom prst="rect">
            <a:avLst/>
          </a:prstGeom>
          <a:noFill/>
          <a:ln/>
        </p:spPr>
        <p:txBody>
          <a:bodyPr wrap="square" lIns="0" tIns="0" rIns="0" bIns="0" rtlCol="0" anchor="t"/>
          <a:lstStyle/>
          <a:p>
            <a:pPr algn="l" indent="0" marL="0">
              <a:lnSpc>
                <a:spcPts val="979"/>
              </a:lnSpc>
              <a:buNone/>
            </a:pPr>
            <a:r>
              <a:rPr lang="en-US" sz="800" dirty="0">
                <a:solidFill>
                  <a:srgbClr val="C9A24B"/>
                </a:solidFill>
                <a:latin typeface="Segoe UI Symbol" pitchFamily="34" charset="0"/>
                <a:ea typeface="Segoe UI Symbol" pitchFamily="34" charset="-122"/>
                <a:cs typeface="Segoe UI Symbol" pitchFamily="34" charset="-120"/>
              </a:rPr>
              <a:t>✦</a:t>
            </a:r>
            <a:pPr algn="l" indent="0" marL="0">
              <a:lnSpc>
                <a:spcPts val="979"/>
              </a:lnSpc>
              <a:buNone/>
            </a:pPr>
            <a:r>
              <a:rPr lang="en-US" sz="800" dirty="0">
                <a:solidFill>
                  <a:srgbClr val="0B1F3A"/>
                </a:solidFill>
                <a:latin typeface="Liberation Sans Narrow" pitchFamily="34" charset="0"/>
                <a:ea typeface="Liberation Sans Narrow" pitchFamily="34" charset="-122"/>
                <a:cs typeface="Liberation Sans Narrow" pitchFamily="34" charset="-120"/>
              </a:rPr>
              <a:t>All 5 modules &amp; 5 real client briefs</a:t>
            </a:r>
            <a:endParaRPr lang="en-US" sz="800" dirty="0"/>
          </a:p>
        </p:txBody>
      </p:sp>
      <p:sp>
        <p:nvSpPr>
          <p:cNvPr id="33" name="Text 31"/>
          <p:cNvSpPr/>
          <p:nvPr/>
        </p:nvSpPr>
        <p:spPr>
          <a:xfrm>
            <a:off x="4672013" y="3428219"/>
            <a:ext cx="3895915" cy="159020"/>
          </a:xfrm>
          <a:prstGeom prst="rect">
            <a:avLst/>
          </a:prstGeom>
          <a:noFill/>
          <a:ln/>
        </p:spPr>
        <p:txBody>
          <a:bodyPr wrap="square" lIns="0" tIns="0" rIns="0" bIns="0" rtlCol="0" anchor="t"/>
          <a:lstStyle/>
          <a:p>
            <a:pPr algn="l" indent="0" marL="0">
              <a:lnSpc>
                <a:spcPts val="979"/>
              </a:lnSpc>
              <a:buNone/>
            </a:pPr>
            <a:r>
              <a:rPr lang="en-US" sz="800" dirty="0">
                <a:solidFill>
                  <a:srgbClr val="C9A24B"/>
                </a:solidFill>
                <a:latin typeface="Segoe UI Symbol" pitchFamily="34" charset="0"/>
                <a:ea typeface="Segoe UI Symbol" pitchFamily="34" charset="-122"/>
                <a:cs typeface="Segoe UI Symbol" pitchFamily="34" charset="-120"/>
              </a:rPr>
              <a:t>✦</a:t>
            </a:r>
            <a:pPr algn="l" indent="0" marL="0">
              <a:lnSpc>
                <a:spcPts val="979"/>
              </a:lnSpc>
              <a:buNone/>
            </a:pPr>
            <a:r>
              <a:rPr lang="en-US" sz="800" dirty="0">
                <a:solidFill>
                  <a:srgbClr val="0B1F3A"/>
                </a:solidFill>
                <a:latin typeface="Carlito" pitchFamily="34" charset="0"/>
                <a:ea typeface="Carlito" pitchFamily="34" charset="-122"/>
                <a:cs typeface="Carlito" pitchFamily="34" charset="-120"/>
              </a:rPr>
              <a:t>Personal feedback on every brief</a:t>
            </a:r>
            <a:endParaRPr lang="en-US" sz="800" dirty="0"/>
          </a:p>
        </p:txBody>
      </p:sp>
      <p:sp>
        <p:nvSpPr>
          <p:cNvPr id="34" name="Text 32"/>
          <p:cNvSpPr/>
          <p:nvPr/>
        </p:nvSpPr>
        <p:spPr>
          <a:xfrm>
            <a:off x="685800" y="3609603"/>
            <a:ext cx="4089083" cy="159020"/>
          </a:xfrm>
          <a:prstGeom prst="rect">
            <a:avLst/>
          </a:prstGeom>
          <a:noFill/>
          <a:ln/>
        </p:spPr>
        <p:txBody>
          <a:bodyPr wrap="square" lIns="0" tIns="0" rIns="0" bIns="0" rtlCol="0" anchor="t"/>
          <a:lstStyle/>
          <a:p>
            <a:pPr algn="l" indent="0" marL="0">
              <a:lnSpc>
                <a:spcPts val="979"/>
              </a:lnSpc>
              <a:buNone/>
            </a:pPr>
            <a:r>
              <a:rPr lang="en-US" sz="800" dirty="0">
                <a:solidFill>
                  <a:srgbClr val="C9A24B"/>
                </a:solidFill>
                <a:latin typeface="Segoe UI Symbol" pitchFamily="34" charset="0"/>
                <a:ea typeface="Segoe UI Symbol" pitchFamily="34" charset="-122"/>
                <a:cs typeface="Segoe UI Symbol" pitchFamily="34" charset="-120"/>
              </a:rPr>
              <a:t>✦</a:t>
            </a:r>
            <a:pPr algn="l" indent="0" marL="0">
              <a:lnSpc>
                <a:spcPts val="979"/>
              </a:lnSpc>
              <a:buNone/>
            </a:pPr>
            <a:r>
              <a:rPr lang="en-US" sz="800" dirty="0">
                <a:solidFill>
                  <a:srgbClr val="0B1F3A"/>
                </a:solidFill>
                <a:latin typeface="Liberation Sans Narrow" pitchFamily="34" charset="0"/>
                <a:ea typeface="Liberation Sans Narrow" pitchFamily="34" charset="-122"/>
                <a:cs typeface="Liberation Sans Narrow" pitchFamily="34" charset="-120"/>
              </a:rPr>
              <a:t>Full portfolio kit (5 deliverables)</a:t>
            </a:r>
            <a:endParaRPr lang="en-US" sz="800" dirty="0"/>
          </a:p>
        </p:txBody>
      </p:sp>
      <p:sp>
        <p:nvSpPr>
          <p:cNvPr id="35" name="Text 33"/>
          <p:cNvSpPr/>
          <p:nvPr/>
        </p:nvSpPr>
        <p:spPr>
          <a:xfrm>
            <a:off x="4672013" y="3609603"/>
            <a:ext cx="3895915" cy="159020"/>
          </a:xfrm>
          <a:prstGeom prst="rect">
            <a:avLst/>
          </a:prstGeom>
          <a:noFill/>
          <a:ln/>
        </p:spPr>
        <p:txBody>
          <a:bodyPr wrap="square" lIns="0" tIns="0" rIns="0" bIns="0" rtlCol="0" anchor="t"/>
          <a:lstStyle/>
          <a:p>
            <a:pPr algn="l" indent="0" marL="0">
              <a:lnSpc>
                <a:spcPts val="979"/>
              </a:lnSpc>
              <a:buNone/>
            </a:pPr>
            <a:r>
              <a:rPr lang="en-US" sz="800" dirty="0">
                <a:solidFill>
                  <a:srgbClr val="C9A24B"/>
                </a:solidFill>
                <a:latin typeface="Segoe UI Symbol" pitchFamily="34" charset="0"/>
                <a:ea typeface="Segoe UI Symbol" pitchFamily="34" charset="-122"/>
                <a:cs typeface="Segoe UI Symbol" pitchFamily="34" charset="-120"/>
              </a:rPr>
              <a:t>✦</a:t>
            </a:r>
            <a:pPr algn="l" indent="0" marL="0">
              <a:lnSpc>
                <a:spcPts val="979"/>
              </a:lnSpc>
              <a:buNone/>
            </a:pPr>
            <a:r>
              <a:rPr lang="en-US" sz="800" dirty="0">
                <a:solidFill>
                  <a:srgbClr val="0B1F3A"/>
                </a:solidFill>
                <a:latin typeface="Carlito" pitchFamily="34" charset="0"/>
                <a:ea typeface="Carlito" pitchFamily="34" charset="-122"/>
                <a:cs typeface="Carlito" pitchFamily="34" charset="-120"/>
              </a:rPr>
              <a:t>Tool walkthroughs: Groq, Gemini, GPT Image 2</a:t>
            </a:r>
            <a:endParaRPr lang="en-US" sz="800" dirty="0"/>
          </a:p>
        </p:txBody>
      </p:sp>
      <p:sp>
        <p:nvSpPr>
          <p:cNvPr id="36" name="Text 34"/>
          <p:cNvSpPr/>
          <p:nvPr/>
        </p:nvSpPr>
        <p:spPr>
          <a:xfrm>
            <a:off x="685800" y="3790987"/>
            <a:ext cx="3975497" cy="124234"/>
          </a:xfrm>
          <a:prstGeom prst="rect">
            <a:avLst/>
          </a:prstGeom>
          <a:noFill/>
          <a:ln/>
        </p:spPr>
        <p:txBody>
          <a:bodyPr wrap="none" lIns="0" tIns="0" rIns="0" bIns="0" rtlCol="0" anchor="t"/>
          <a:lstStyle/>
          <a:p>
            <a:pPr algn="l" indent="0" marL="0">
              <a:lnSpc>
                <a:spcPts val="979"/>
              </a:lnSpc>
              <a:buNone/>
            </a:pPr>
            <a:r>
              <a:rPr lang="en-US" sz="800" dirty="0">
                <a:solidFill>
                  <a:srgbClr val="C9A24B"/>
                </a:solidFill>
                <a:latin typeface="Segoe UI Symbol" pitchFamily="34" charset="0"/>
                <a:ea typeface="Segoe UI Symbol" pitchFamily="34" charset="-122"/>
                <a:cs typeface="Segoe UI Symbol" pitchFamily="34" charset="-120"/>
              </a:rPr>
              <a:t>✦</a:t>
            </a:r>
            <a:pPr algn="l" indent="0" marL="0">
              <a:lnSpc>
                <a:spcPts val="979"/>
              </a:lnSpc>
              <a:buNone/>
            </a:pPr>
            <a:r>
              <a:rPr lang="en-US" sz="800" dirty="0">
                <a:solidFill>
                  <a:srgbClr val="0B1F3A"/>
                </a:solidFill>
                <a:latin typeface="Carlito" pitchFamily="34" charset="0"/>
                <a:ea typeface="Carlito" pitchFamily="34" charset="-122"/>
                <a:cs typeface="Carlito" pitchFamily="34" charset="-120"/>
              </a:rPr>
              <a:t>Capstone campaign pack</a:t>
            </a:r>
            <a:endParaRPr lang="en-US" sz="800" dirty="0"/>
          </a:p>
        </p:txBody>
      </p:sp>
      <p:sp>
        <p:nvSpPr>
          <p:cNvPr id="37" name="Text 35"/>
          <p:cNvSpPr/>
          <p:nvPr/>
        </p:nvSpPr>
        <p:spPr>
          <a:xfrm>
            <a:off x="4672013" y="3790987"/>
            <a:ext cx="3786188" cy="124234"/>
          </a:xfrm>
          <a:prstGeom prst="rect">
            <a:avLst/>
          </a:prstGeom>
          <a:noFill/>
          <a:ln/>
        </p:spPr>
        <p:txBody>
          <a:bodyPr wrap="none" lIns="0" tIns="0" rIns="0" bIns="0" rtlCol="0" anchor="t"/>
          <a:lstStyle/>
          <a:p>
            <a:pPr algn="l" indent="0" marL="0">
              <a:lnSpc>
                <a:spcPts val="979"/>
              </a:lnSpc>
              <a:buNone/>
            </a:pPr>
            <a:r>
              <a:rPr lang="en-US" sz="800" dirty="0">
                <a:solidFill>
                  <a:srgbClr val="C9A24B"/>
                </a:solidFill>
                <a:latin typeface="Segoe UI Symbol" pitchFamily="34" charset="0"/>
                <a:ea typeface="Segoe UI Symbol" pitchFamily="34" charset="-122"/>
                <a:cs typeface="Segoe UI Symbol" pitchFamily="34" charset="-120"/>
              </a:rPr>
              <a:t>✦</a:t>
            </a:r>
            <a:pPr algn="l" indent="0" marL="0">
              <a:lnSpc>
                <a:spcPts val="979"/>
              </a:lnSpc>
              <a:buNone/>
            </a:pPr>
            <a:r>
              <a:rPr lang="en-US" sz="800" dirty="0">
                <a:solidFill>
                  <a:srgbClr val="0B1F3A"/>
                </a:solidFill>
                <a:latin typeface="Carlito" pitchFamily="34" charset="0"/>
                <a:ea typeface="Carlito" pitchFamily="34" charset="-122"/>
                <a:cs typeface="Carlito" pitchFamily="34" charset="-120"/>
              </a:rPr>
              <a:t>Completion certificate</a:t>
            </a:r>
            <a:endParaRPr lang="en-US" sz="800" dirty="0"/>
          </a:p>
        </p:txBody>
      </p:sp>
      <p:sp>
        <p:nvSpPr>
          <p:cNvPr id="38" name="Text 36"/>
          <p:cNvSpPr/>
          <p:nvPr/>
        </p:nvSpPr>
        <p:spPr>
          <a:xfrm>
            <a:off x="514350" y="4143821"/>
            <a:ext cx="8115300" cy="385763"/>
          </a:xfrm>
          <a:prstGeom prst="roundRect">
            <a:avLst>
              <a:gd name="adj" fmla="val 9877"/>
            </a:avLst>
          </a:prstGeom>
          <a:solidFill>
            <a:srgbClr val="0B1F3A"/>
          </a:solidFill>
          <a:ln/>
        </p:spPr>
        <p:txBody>
          <a:bodyPr wrap="square" rtlCol="0" anchor="ctr"/>
          <a:lstStyle/>
          <a:p>
            <a:pPr indent="0" marL="0">
              <a:buNone/>
            </a:pPr>
            <a:endParaRPr lang="en-US" dirty="0"/>
          </a:p>
        </p:txBody>
      </p:sp>
      <p:sp>
        <p:nvSpPr>
          <p:cNvPr id="39" name="Text 37"/>
          <p:cNvSpPr/>
          <p:nvPr/>
        </p:nvSpPr>
        <p:spPr>
          <a:xfrm>
            <a:off x="685800" y="4243834"/>
            <a:ext cx="198239" cy="185738"/>
          </a:xfrm>
          <a:prstGeom prst="rect">
            <a:avLst/>
          </a:prstGeom>
          <a:noFill/>
          <a:ln/>
        </p:spPr>
        <p:txBody>
          <a:bodyPr wrap="none" lIns="0" tIns="0" rIns="0" bIns="0" rtlCol="0" anchor="t"/>
          <a:lstStyle/>
          <a:p>
            <a:pPr algn="l" indent="0" marL="0">
              <a:lnSpc>
                <a:spcPts val="1463"/>
              </a:lnSpc>
              <a:buNone/>
            </a:pPr>
            <a:r>
              <a:rPr lang="en-US" sz="1463" i="1" dirty="0">
                <a:solidFill>
                  <a:srgbClr val="C9A24B"/>
                </a:solidFill>
                <a:latin typeface="Tinos" pitchFamily="34" charset="0"/>
                <a:ea typeface="Tinos" pitchFamily="34" charset="-122"/>
                <a:cs typeface="Tinos" pitchFamily="34" charset="-120"/>
              </a:rPr>
              <a:t>₦</a:t>
            </a:r>
            <a:endParaRPr lang="en-US" sz="1463" dirty="0"/>
          </a:p>
        </p:txBody>
      </p:sp>
      <p:sp>
        <p:nvSpPr>
          <p:cNvPr id="40" name="Text 38"/>
          <p:cNvSpPr/>
          <p:nvPr/>
        </p:nvSpPr>
        <p:spPr>
          <a:xfrm>
            <a:off x="909712" y="4267051"/>
            <a:ext cx="7548488" cy="162520"/>
          </a:xfrm>
          <a:prstGeom prst="rect">
            <a:avLst/>
          </a:prstGeom>
          <a:noFill/>
          <a:ln/>
        </p:spPr>
        <p:txBody>
          <a:bodyPr wrap="square" lIns="0" tIns="0" rIns="0" bIns="0" rtlCol="0" anchor="t"/>
          <a:lstStyle/>
          <a:p>
            <a:pPr algn="l" indent="0" marL="0">
              <a:lnSpc>
                <a:spcPts val="1097"/>
              </a:lnSpc>
              <a:buNone/>
            </a:pPr>
            <a:r>
              <a:rPr lang="en-US" sz="800" b="1" dirty="0">
                <a:solidFill>
                  <a:srgbClr val="FAF7F2">
                    <a:alpha val="95000"/>
                  </a:srgbClr>
                </a:solidFill>
                <a:latin typeface="Carlito" pitchFamily="34" charset="0"/>
                <a:ea typeface="Carlito" pitchFamily="34" charset="-122"/>
                <a:cs typeface="Carlito" pitchFamily="34" charset="-120"/>
              </a:rPr>
              <a:t>To reserve a place</a:t>
            </a:r>
            <a:pPr algn="l" indent="0" marL="0">
              <a:lnSpc>
                <a:spcPts val="1097"/>
              </a:lnSpc>
              <a:buNone/>
            </a:pPr>
            <a:r>
              <a:rPr lang="en-US" sz="800" dirty="0">
                <a:solidFill>
                  <a:srgbClr val="FAF7F2">
                    <a:alpha val="95000"/>
                  </a:srgbClr>
                </a:solidFill>
                <a:latin typeface="Carlito" pitchFamily="34" charset="0"/>
                <a:ea typeface="Carlito" pitchFamily="34" charset="-122"/>
                <a:cs typeface="Carlito" pitchFamily="34" charset="-120"/>
              </a:rPr>
              <a:t> — reach out via WhatsApp or email and we reply within 24 hours. No payment details needed at the application stage.</a:t>
            </a:r>
            <a:endParaRPr lang="en-US" sz="800" dirty="0"/>
          </a:p>
        </p:txBody>
      </p:sp>
      <p:sp>
        <p:nvSpPr>
          <p:cNvPr id="41" name="Text 39"/>
          <p:cNvSpPr/>
          <p:nvPr/>
        </p:nvSpPr>
        <p:spPr>
          <a:xfrm>
            <a:off x="514350" y="4864894"/>
            <a:ext cx="1519134" cy="120701"/>
          </a:xfrm>
          <a:prstGeom prst="rect">
            <a:avLst/>
          </a:prstGeom>
          <a:noFill/>
          <a:ln/>
        </p:spPr>
        <p:txBody>
          <a:bodyPr wrap="none" lIns="0" tIns="0" rIns="0" bIns="0" rtlCol="0" anchor="t"/>
          <a:lstStyle/>
          <a:p>
            <a:pPr algn="l" indent="0" marL="0">
              <a:buNone/>
            </a:pPr>
            <a:r>
              <a:rPr lang="en-US" sz="600" spc="84" kern="0" dirty="0">
                <a:solidFill>
                  <a:srgbClr val="5A6472"/>
                </a:solidFill>
                <a:latin typeface="Carlito" pitchFamily="34" charset="0"/>
                <a:ea typeface="Carlito" pitchFamily="34" charset="-122"/>
                <a:cs typeface="Carlito" pitchFamily="34" charset="-120"/>
              </a:rPr>
              <a:t>DIT AI CREATIVES TRAINING</a:t>
            </a:r>
            <a:endParaRPr lang="en-US" sz="600" dirty="0"/>
          </a:p>
        </p:txBody>
      </p:sp>
      <p:sp>
        <p:nvSpPr>
          <p:cNvPr id="42" name="Text 40"/>
          <p:cNvSpPr/>
          <p:nvPr/>
        </p:nvSpPr>
        <p:spPr>
          <a:xfrm>
            <a:off x="8775092" y="4857750"/>
            <a:ext cx="178772" cy="119703"/>
          </a:xfrm>
          <a:prstGeom prst="rect">
            <a:avLst/>
          </a:prstGeom>
          <a:noFill/>
          <a:ln/>
        </p:spPr>
        <p:txBody>
          <a:bodyPr wrap="none" lIns="0" tIns="0" rIns="0" bIns="0" rtlCol="0" anchor="t"/>
          <a:lstStyle/>
          <a:p>
            <a:pPr algn="l" indent="0" marL="0">
              <a:buNone/>
            </a:pPr>
            <a:r>
              <a:rPr lang="en-US" sz="800" spc="113" kern="0" dirty="0">
                <a:solidFill>
                  <a:srgbClr val="5A6472"/>
                </a:solidFill>
                <a:latin typeface="Liberation Sans Narrow" pitchFamily="34" charset="0"/>
                <a:ea typeface="Liberation Sans Narrow" pitchFamily="34" charset="-122"/>
                <a:cs typeface="Liberation Sans Narrow" pitchFamily="34" charset="-120"/>
              </a:rPr>
              <a:t>11</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B1F3A"/>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p:nvPr/>
        </p:nvSpPr>
        <p:spPr>
          <a:xfrm>
            <a:off x="0" y="0"/>
            <a:ext cx="9144000" cy="5143500"/>
          </a:xfrm>
          <a:prstGeom prst="rect">
            <a:avLst/>
          </a:prstGeom>
          <a:solidFill>
            <a:srgbClr val="C9A24B">
              <a:alpha val="6000"/>
            </a:srgbClr>
          </a:solidFill>
          <a:ln/>
        </p:spPr>
        <p:txBody>
          <a:bodyPr wrap="square" rtlCol="0" anchor="ctr"/>
          <a:lstStyle/>
          <a:p>
            <a:pPr indent="0" marL="0">
              <a:buNone/>
            </a:pPr>
            <a:endParaRPr lang="en-US" dirty="0"/>
          </a:p>
        </p:txBody>
      </p:sp>
      <p:sp>
        <p:nvSpPr>
          <p:cNvPr id="5" name="Shape 1"/>
          <p:cNvSpPr/>
          <p:nvPr/>
        </p:nvSpPr>
        <p:spPr>
          <a:xfrm>
            <a:off x="878681" y="2785170"/>
            <a:ext cx="4186238" cy="0"/>
          </a:xfrm>
          <a:prstGeom prst="line">
            <a:avLst/>
          </a:prstGeom>
          <a:noFill/>
          <a:ln w="7144">
            <a:solidFill>
              <a:srgbClr val="C9A24B"/>
            </a:solidFill>
            <a:prstDash val="solid"/>
          </a:ln>
        </p:spPr>
      </p:sp>
      <p:sp>
        <p:nvSpPr>
          <p:cNvPr id="6" name="Shape 2"/>
          <p:cNvSpPr/>
          <p:nvPr/>
        </p:nvSpPr>
        <p:spPr>
          <a:xfrm>
            <a:off x="878681" y="3020913"/>
            <a:ext cx="4186238" cy="0"/>
          </a:xfrm>
          <a:prstGeom prst="line">
            <a:avLst/>
          </a:prstGeom>
          <a:noFill/>
          <a:ln w="7144">
            <a:solidFill>
              <a:srgbClr val="C9A24B"/>
            </a:solidFill>
            <a:prstDash val="solid"/>
          </a:ln>
        </p:spPr>
      </p:sp>
      <p:sp>
        <p:nvSpPr>
          <p:cNvPr id="7" name="Shape 3"/>
          <p:cNvSpPr/>
          <p:nvPr/>
        </p:nvSpPr>
        <p:spPr>
          <a:xfrm>
            <a:off x="878681" y="3256657"/>
            <a:ext cx="4186238" cy="0"/>
          </a:xfrm>
          <a:prstGeom prst="line">
            <a:avLst/>
          </a:prstGeom>
          <a:noFill/>
          <a:ln w="7144">
            <a:solidFill>
              <a:srgbClr val="C9A24B"/>
            </a:solidFill>
            <a:prstDash val="solid"/>
          </a:ln>
        </p:spPr>
      </p:sp>
      <p:sp>
        <p:nvSpPr>
          <p:cNvPr id="8" name="Shape 4"/>
          <p:cNvSpPr/>
          <p:nvPr/>
        </p:nvSpPr>
        <p:spPr>
          <a:xfrm>
            <a:off x="878681" y="3492401"/>
            <a:ext cx="4186238" cy="0"/>
          </a:xfrm>
          <a:prstGeom prst="line">
            <a:avLst/>
          </a:prstGeom>
          <a:noFill/>
          <a:ln w="7144">
            <a:solidFill>
              <a:srgbClr val="C9A24B"/>
            </a:solidFill>
            <a:prstDash val="solid"/>
          </a:ln>
        </p:spPr>
      </p:sp>
      <p:sp>
        <p:nvSpPr>
          <p:cNvPr id="9" name="Shape 5"/>
          <p:cNvSpPr/>
          <p:nvPr/>
        </p:nvSpPr>
        <p:spPr>
          <a:xfrm>
            <a:off x="685800" y="4075509"/>
            <a:ext cx="7772400" cy="0"/>
          </a:xfrm>
          <a:prstGeom prst="line">
            <a:avLst/>
          </a:prstGeom>
          <a:noFill/>
          <a:ln w="7144">
            <a:solidFill>
              <a:srgbClr val="C9A24B"/>
            </a:solidFill>
            <a:prstDash val="solid"/>
          </a:ln>
        </p:spPr>
      </p:sp>
      <p:sp>
        <p:nvSpPr>
          <p:cNvPr id="10" name="Text 6"/>
          <p:cNvSpPr/>
          <p:nvPr/>
        </p:nvSpPr>
        <p:spPr>
          <a:xfrm>
            <a:off x="692944" y="578644"/>
            <a:ext cx="214313" cy="214313"/>
          </a:xfrm>
          <a:prstGeom prst="roundRect">
            <a:avLst>
              <a:gd name="adj" fmla="val 26667"/>
            </a:avLst>
          </a:prstGeom>
          <a:noFill/>
          <a:ln w="14288">
            <a:solidFill>
              <a:srgbClr val="C9A24B"/>
            </a:solidFill>
            <a:prstDash val="solid"/>
          </a:ln>
        </p:spPr>
        <p:txBody>
          <a:bodyPr wrap="square" rtlCol="0" anchor="ctr"/>
          <a:lstStyle/>
          <a:p>
            <a:pPr indent="0" marL="0">
              <a:buNone/>
            </a:pPr>
            <a:endParaRPr lang="en-US" dirty="0"/>
          </a:p>
        </p:txBody>
      </p:sp>
      <p:sp>
        <p:nvSpPr>
          <p:cNvPr id="11" name="Text 7"/>
          <p:cNvSpPr/>
          <p:nvPr/>
        </p:nvSpPr>
        <p:spPr>
          <a:xfrm>
            <a:off x="685800" y="571500"/>
            <a:ext cx="264319" cy="228600"/>
          </a:xfrm>
          <a:prstGeom prst="rect">
            <a:avLst/>
          </a:prstGeom>
          <a:noFill/>
          <a:ln/>
        </p:spPr>
        <p:txBody>
          <a:bodyPr wrap="none" lIns="0" tIns="0" rIns="0" bIns="0" rtlCol="0" anchor="ctr"/>
          <a:lstStyle/>
          <a:p>
            <a:pPr algn="ctr" indent="0" marL="0">
              <a:buNone/>
            </a:pPr>
            <a:r>
              <a:rPr lang="en-US" sz="800" b="1" spc="56" kern="0" dirty="0">
                <a:solidFill>
                  <a:srgbClr val="C9A24B"/>
                </a:solidFill>
                <a:latin typeface="Carlito" pitchFamily="34" charset="0"/>
                <a:ea typeface="Carlito" pitchFamily="34" charset="-122"/>
                <a:cs typeface="Carlito" pitchFamily="34" charset="-120"/>
              </a:rPr>
              <a:t>D</a:t>
            </a:r>
            <a:endParaRPr lang="en-US" sz="800" dirty="0"/>
          </a:p>
        </p:txBody>
      </p:sp>
      <p:sp>
        <p:nvSpPr>
          <p:cNvPr id="12" name="Text 8"/>
          <p:cNvSpPr/>
          <p:nvPr/>
        </p:nvSpPr>
        <p:spPr>
          <a:xfrm>
            <a:off x="985838" y="592931"/>
            <a:ext cx="481489" cy="200597"/>
          </a:xfrm>
          <a:prstGeom prst="rect">
            <a:avLst/>
          </a:prstGeom>
          <a:noFill/>
          <a:ln/>
        </p:spPr>
        <p:txBody>
          <a:bodyPr wrap="none" lIns="0" tIns="0" rIns="0" bIns="0" rtlCol="0" anchor="t"/>
          <a:lstStyle/>
          <a:p>
            <a:pPr algn="l" indent="0" marL="0">
              <a:buNone/>
            </a:pPr>
            <a:r>
              <a:rPr lang="en-US" sz="1238" b="1" spc="56" kern="0" dirty="0">
                <a:solidFill>
                  <a:srgbClr val="FAF7F2"/>
                </a:solidFill>
                <a:latin typeface="Tinos" pitchFamily="34" charset="0"/>
                <a:ea typeface="Tinos" pitchFamily="34" charset="-122"/>
                <a:cs typeface="Tinos" pitchFamily="34" charset="-120"/>
              </a:rPr>
              <a:t>DIT</a:t>
            </a:r>
            <a:endParaRPr lang="en-US" sz="1238" dirty="0"/>
          </a:p>
        </p:txBody>
      </p:sp>
      <p:sp>
        <p:nvSpPr>
          <p:cNvPr id="13" name="Text 9"/>
          <p:cNvSpPr/>
          <p:nvPr/>
        </p:nvSpPr>
        <p:spPr>
          <a:xfrm>
            <a:off x="7763247" y="664369"/>
            <a:ext cx="42863" cy="42863"/>
          </a:xfrm>
          <a:prstGeom prst="roundRect">
            <a:avLst>
              <a:gd name="adj" fmla="val 66666"/>
            </a:avLst>
          </a:prstGeom>
          <a:solidFill>
            <a:srgbClr val="C9A24B"/>
          </a:solidFill>
          <a:ln/>
        </p:spPr>
        <p:txBody>
          <a:bodyPr wrap="square" rtlCol="0" anchor="ctr"/>
          <a:lstStyle/>
          <a:p>
            <a:pPr indent="0" marL="0">
              <a:buNone/>
            </a:pPr>
            <a:endParaRPr lang="en-US" dirty="0"/>
          </a:p>
        </p:txBody>
      </p:sp>
      <p:sp>
        <p:nvSpPr>
          <p:cNvPr id="14" name="Text 10"/>
          <p:cNvSpPr/>
          <p:nvPr/>
        </p:nvSpPr>
        <p:spPr>
          <a:xfrm>
            <a:off x="7763247" y="642938"/>
            <a:ext cx="985964" cy="119703"/>
          </a:xfrm>
          <a:prstGeom prst="rect">
            <a:avLst/>
          </a:prstGeom>
          <a:noFill/>
          <a:ln/>
        </p:spPr>
        <p:txBody>
          <a:bodyPr wrap="none" lIns="0" tIns="0" rIns="0" bIns="0" rtlCol="0" anchor="t"/>
          <a:lstStyle/>
          <a:p>
            <a:pPr algn="l" indent="0" marL="0">
              <a:buNone/>
            </a:pPr>
            <a:r>
              <a:rPr lang="en-US" sz="800" b="1" spc="135" kern="0" dirty="0">
                <a:solidFill>
                  <a:srgbClr val="C9A24B"/>
                </a:solidFill>
                <a:latin typeface="Liberation Sans Narrow" pitchFamily="34" charset="0"/>
                <a:ea typeface="Liberation Sans Narrow" pitchFamily="34" charset="-122"/>
                <a:cs typeface="Liberation Sans Narrow" pitchFamily="34" charset="-120"/>
              </a:rPr>
              <a:t>06 · APPLY</a:t>
            </a:r>
            <a:endParaRPr lang="en-US" sz="800" dirty="0"/>
          </a:p>
        </p:txBody>
      </p:sp>
      <p:sp>
        <p:nvSpPr>
          <p:cNvPr id="15" name="Text 11"/>
          <p:cNvSpPr/>
          <p:nvPr/>
        </p:nvSpPr>
        <p:spPr>
          <a:xfrm>
            <a:off x="685800" y="1133177"/>
            <a:ext cx="42863" cy="42863"/>
          </a:xfrm>
          <a:prstGeom prst="roundRect">
            <a:avLst>
              <a:gd name="adj" fmla="val 66666"/>
            </a:avLst>
          </a:prstGeom>
          <a:solidFill>
            <a:srgbClr val="C9A24B"/>
          </a:solidFill>
          <a:ln/>
        </p:spPr>
        <p:txBody>
          <a:bodyPr wrap="square" rtlCol="0" anchor="ctr"/>
          <a:lstStyle/>
          <a:p>
            <a:pPr indent="0" marL="0">
              <a:buNone/>
            </a:pPr>
            <a:endParaRPr lang="en-US" dirty="0"/>
          </a:p>
        </p:txBody>
      </p:sp>
      <p:sp>
        <p:nvSpPr>
          <p:cNvPr id="16" name="Text 12"/>
          <p:cNvSpPr/>
          <p:nvPr/>
        </p:nvSpPr>
        <p:spPr>
          <a:xfrm>
            <a:off x="685800" y="1111746"/>
            <a:ext cx="8458200" cy="119703"/>
          </a:xfrm>
          <a:prstGeom prst="rect">
            <a:avLst/>
          </a:prstGeom>
          <a:noFill/>
          <a:ln/>
        </p:spPr>
        <p:txBody>
          <a:bodyPr wrap="none" lIns="0" tIns="0" rIns="0" bIns="0" rtlCol="0" anchor="t"/>
          <a:lstStyle/>
          <a:p>
            <a:pPr algn="l" indent="0" marL="0">
              <a:buNone/>
            </a:pPr>
            <a:r>
              <a:rPr lang="en-US" sz="800" b="1" spc="135" kern="0" dirty="0">
                <a:solidFill>
                  <a:srgbClr val="C9A24B"/>
                </a:solidFill>
                <a:latin typeface="Carlito" pitchFamily="34" charset="0"/>
                <a:ea typeface="Carlito" pitchFamily="34" charset="-122"/>
                <a:cs typeface="Carlito" pitchFamily="34" charset="-120"/>
              </a:rPr>
              <a:t>READY TO START?</a:t>
            </a:r>
            <a:endParaRPr lang="en-US" sz="800" dirty="0"/>
          </a:p>
        </p:txBody>
      </p:sp>
      <p:sp>
        <p:nvSpPr>
          <p:cNvPr id="17" name="Text 13"/>
          <p:cNvSpPr/>
          <p:nvPr/>
        </p:nvSpPr>
        <p:spPr>
          <a:xfrm>
            <a:off x="685800" y="1311771"/>
            <a:ext cx="7229475" cy="408908"/>
          </a:xfrm>
          <a:prstGeom prst="rect">
            <a:avLst/>
          </a:prstGeom>
          <a:noFill/>
          <a:ln/>
        </p:spPr>
        <p:txBody>
          <a:bodyPr wrap="square" lIns="0" tIns="0" rIns="0" bIns="0" rtlCol="0" anchor="t"/>
          <a:lstStyle/>
          <a:p>
            <a:pPr algn="l" indent="0" marL="0">
              <a:lnSpc>
                <a:spcPts val="2981"/>
              </a:lnSpc>
              <a:buNone/>
            </a:pPr>
            <a:r>
              <a:rPr lang="en-US" sz="2813" b="1" spc="-67" kern="0" dirty="0">
                <a:solidFill>
                  <a:srgbClr val="FAF7F2"/>
                </a:solidFill>
                <a:latin typeface="Tinos" pitchFamily="34" charset="0"/>
                <a:ea typeface="Tinos" pitchFamily="34" charset="-122"/>
                <a:cs typeface="Tinos" pitchFamily="34" charset="-120"/>
              </a:rPr>
              <a:t>Reserve your place — </a:t>
            </a:r>
            <a:pPr algn="l" indent="0" marL="0">
              <a:lnSpc>
                <a:spcPts val="2981"/>
              </a:lnSpc>
              <a:buNone/>
            </a:pPr>
            <a:r>
              <a:rPr lang="en-US" sz="2813" b="1" i="1" spc="-67" kern="0" dirty="0">
                <a:solidFill>
                  <a:srgbClr val="C9A24B"/>
                </a:solidFill>
                <a:latin typeface="Tinos" pitchFamily="34" charset="0"/>
                <a:ea typeface="Tinos" pitchFamily="34" charset="-122"/>
                <a:cs typeface="Tinos" pitchFamily="34" charset="-120"/>
              </a:rPr>
              <a:t>first cohort is capped.</a:t>
            </a:r>
            <a:endParaRPr lang="en-US" sz="2813" dirty="0"/>
          </a:p>
        </p:txBody>
      </p:sp>
      <p:sp>
        <p:nvSpPr>
          <p:cNvPr id="18" name="Text 14"/>
          <p:cNvSpPr/>
          <p:nvPr/>
        </p:nvSpPr>
        <p:spPr>
          <a:xfrm>
            <a:off x="685800" y="1804690"/>
            <a:ext cx="4143375" cy="538139"/>
          </a:xfrm>
          <a:prstGeom prst="rect">
            <a:avLst/>
          </a:prstGeom>
          <a:noFill/>
          <a:ln/>
        </p:spPr>
        <p:txBody>
          <a:bodyPr wrap="square" lIns="0" tIns="0" rIns="0" bIns="0" rtlCol="0" anchor="t"/>
          <a:lstStyle/>
          <a:p>
            <a:pPr algn="l" indent="0" marL="0">
              <a:lnSpc>
                <a:spcPts val="1308"/>
              </a:lnSpc>
              <a:buNone/>
            </a:pPr>
            <a:r>
              <a:rPr lang="en-US" sz="844" dirty="0">
                <a:solidFill>
                  <a:srgbClr val="FAF7F2">
                    <a:alpha val="85000"/>
                  </a:srgbClr>
                </a:solidFill>
                <a:latin typeface="Carlito" pitchFamily="34" charset="0"/>
                <a:ea typeface="Carlito" pitchFamily="34" charset="-122"/>
                <a:cs typeface="Carlito" pitchFamily="34" charset="-120"/>
              </a:rPr>
              <a:t>Cohort places are limited so every learner gets real feedback on their work. Reach out today — it takes one minute, costs nothing to apply at this stage, and we reply on WhatsApp.</a:t>
            </a:r>
            <a:endParaRPr lang="en-US" sz="844" dirty="0"/>
          </a:p>
        </p:txBody>
      </p:sp>
      <p:sp>
        <p:nvSpPr>
          <p:cNvPr id="19" name="Text 15"/>
          <p:cNvSpPr/>
          <p:nvPr/>
        </p:nvSpPr>
        <p:spPr>
          <a:xfrm>
            <a:off x="689372" y="2420838"/>
            <a:ext cx="4564856" cy="1435894"/>
          </a:xfrm>
          <a:prstGeom prst="roundRect">
            <a:avLst>
              <a:gd name="adj" fmla="val 2653"/>
            </a:avLst>
          </a:prstGeom>
          <a:solidFill>
            <a:srgbClr val="FFFFFF">
              <a:alpha val="5000"/>
            </a:srgbClr>
          </a:solidFill>
          <a:ln w="7144">
            <a:solidFill>
              <a:srgbClr val="C9A24B"/>
            </a:solidFill>
            <a:prstDash val="solid"/>
          </a:ln>
        </p:spPr>
        <p:txBody>
          <a:bodyPr wrap="square" rtlCol="0" anchor="ctr"/>
          <a:lstStyle/>
          <a:p>
            <a:pPr indent="0" marL="0">
              <a:buNone/>
            </a:pPr>
            <a:endParaRPr lang="en-US" dirty="0"/>
          </a:p>
        </p:txBody>
      </p:sp>
      <p:sp>
        <p:nvSpPr>
          <p:cNvPr id="20" name="Text 16"/>
          <p:cNvSpPr/>
          <p:nvPr/>
        </p:nvSpPr>
        <p:spPr>
          <a:xfrm>
            <a:off x="878681" y="2628007"/>
            <a:ext cx="1257300" cy="96441"/>
          </a:xfrm>
          <a:prstGeom prst="rect">
            <a:avLst/>
          </a:prstGeom>
          <a:noFill/>
          <a:ln/>
        </p:spPr>
        <p:txBody>
          <a:bodyPr wrap="none" lIns="0" tIns="0" rIns="0" bIns="0" rtlCol="0" anchor="t"/>
          <a:lstStyle/>
          <a:p>
            <a:pPr algn="l" indent="0" marL="0">
              <a:buNone/>
            </a:pPr>
            <a:r>
              <a:rPr lang="en-US" sz="800" b="1" spc="90" kern="0" dirty="0">
                <a:solidFill>
                  <a:srgbClr val="C9A24B"/>
                </a:solidFill>
                <a:latin typeface="Carlito" pitchFamily="34" charset="0"/>
                <a:ea typeface="Carlito" pitchFamily="34" charset="-122"/>
                <a:cs typeface="Carlito" pitchFamily="34" charset="-120"/>
              </a:rPr>
              <a:t>EMAIL</a:t>
            </a:r>
            <a:endParaRPr lang="en-US" sz="800" dirty="0"/>
          </a:p>
        </p:txBody>
      </p:sp>
      <p:sp>
        <p:nvSpPr>
          <p:cNvPr id="21" name="Text 17"/>
          <p:cNvSpPr/>
          <p:nvPr/>
        </p:nvSpPr>
        <p:spPr>
          <a:xfrm>
            <a:off x="1664494" y="2610148"/>
            <a:ext cx="3510153" cy="114300"/>
          </a:xfrm>
          <a:prstGeom prst="rect">
            <a:avLst/>
          </a:prstGeom>
          <a:noFill/>
          <a:ln/>
        </p:spPr>
        <p:txBody>
          <a:bodyPr wrap="square" lIns="0" tIns="0" rIns="0" bIns="0" rtlCol="0" anchor="t"/>
          <a:lstStyle/>
          <a:p>
            <a:pPr algn="l" indent="0" marL="0">
              <a:buNone/>
            </a:pPr>
            <a:r>
              <a:rPr lang="en-US" sz="800" spc="6" kern="0" dirty="0">
                <a:solidFill>
                  <a:srgbClr val="FAF7F2"/>
                </a:solidFill>
                <a:latin typeface="Carlito" pitchFamily="34" charset="0"/>
                <a:ea typeface="Carlito" pitchFamily="34" charset="-122"/>
                <a:cs typeface="Carlito" pitchFamily="34" charset="-120"/>
              </a:rPr>
              <a:t>contact@dintechnologies.com</a:t>
            </a:r>
            <a:endParaRPr lang="en-US" sz="800" dirty="0"/>
          </a:p>
        </p:txBody>
      </p:sp>
      <p:sp>
        <p:nvSpPr>
          <p:cNvPr id="22" name="Text 18"/>
          <p:cNvSpPr/>
          <p:nvPr/>
        </p:nvSpPr>
        <p:spPr>
          <a:xfrm>
            <a:off x="878681" y="2863751"/>
            <a:ext cx="1094244" cy="96441"/>
          </a:xfrm>
          <a:prstGeom prst="rect">
            <a:avLst/>
          </a:prstGeom>
          <a:noFill/>
          <a:ln/>
        </p:spPr>
        <p:txBody>
          <a:bodyPr wrap="none" lIns="0" tIns="0" rIns="0" bIns="0" rtlCol="0" anchor="t"/>
          <a:lstStyle/>
          <a:p>
            <a:pPr algn="l" indent="0" marL="0">
              <a:buNone/>
            </a:pPr>
            <a:r>
              <a:rPr lang="en-US" sz="800" b="1" spc="90" kern="0" dirty="0">
                <a:solidFill>
                  <a:srgbClr val="C9A24B"/>
                </a:solidFill>
                <a:latin typeface="Carlito" pitchFamily="34" charset="0"/>
                <a:ea typeface="Carlito" pitchFamily="34" charset="-122"/>
                <a:cs typeface="Carlito" pitchFamily="34" charset="-120"/>
              </a:rPr>
              <a:t>WHATSAPP</a:t>
            </a:r>
            <a:endParaRPr lang="en-US" sz="800" dirty="0"/>
          </a:p>
        </p:txBody>
      </p:sp>
      <p:sp>
        <p:nvSpPr>
          <p:cNvPr id="23" name="Text 19"/>
          <p:cNvSpPr/>
          <p:nvPr/>
        </p:nvSpPr>
        <p:spPr>
          <a:xfrm>
            <a:off x="1664494" y="2845891"/>
            <a:ext cx="3400425" cy="114300"/>
          </a:xfrm>
          <a:prstGeom prst="rect">
            <a:avLst/>
          </a:prstGeom>
          <a:noFill/>
          <a:ln/>
        </p:spPr>
        <p:txBody>
          <a:bodyPr wrap="none" lIns="0" tIns="0" rIns="0" bIns="0" rtlCol="0" anchor="t"/>
          <a:lstStyle/>
          <a:p>
            <a:pPr algn="l" indent="0" marL="0">
              <a:buNone/>
            </a:pPr>
            <a:r>
              <a:rPr lang="en-US" sz="800" spc="6" kern="0" dirty="0">
                <a:solidFill>
                  <a:srgbClr val="FAF7F2"/>
                </a:solidFill>
                <a:latin typeface="Liberation Sans Narrow" pitchFamily="34" charset="0"/>
                <a:ea typeface="Liberation Sans Narrow" pitchFamily="34" charset="-122"/>
                <a:cs typeface="Liberation Sans Narrow" pitchFamily="34" charset="-120"/>
              </a:rPr>
              <a:t>+234 903 881 9790</a:t>
            </a:r>
            <a:endParaRPr lang="en-US" sz="800" dirty="0"/>
          </a:p>
        </p:txBody>
      </p:sp>
      <p:sp>
        <p:nvSpPr>
          <p:cNvPr id="24" name="Text 20"/>
          <p:cNvSpPr/>
          <p:nvPr/>
        </p:nvSpPr>
        <p:spPr>
          <a:xfrm>
            <a:off x="878681" y="3099495"/>
            <a:ext cx="1257300" cy="96441"/>
          </a:xfrm>
          <a:prstGeom prst="rect">
            <a:avLst/>
          </a:prstGeom>
          <a:noFill/>
          <a:ln/>
        </p:spPr>
        <p:txBody>
          <a:bodyPr wrap="none" lIns="0" tIns="0" rIns="0" bIns="0" rtlCol="0" anchor="t"/>
          <a:lstStyle/>
          <a:p>
            <a:pPr algn="l" indent="0" marL="0">
              <a:buNone/>
            </a:pPr>
            <a:r>
              <a:rPr lang="en-US" sz="800" b="1" spc="90" kern="0" dirty="0">
                <a:solidFill>
                  <a:srgbClr val="C9A24B"/>
                </a:solidFill>
                <a:latin typeface="Carlito" pitchFamily="34" charset="0"/>
                <a:ea typeface="Carlito" pitchFamily="34" charset="-122"/>
                <a:cs typeface="Carlito" pitchFamily="34" charset="-120"/>
              </a:rPr>
              <a:t>PHONE</a:t>
            </a:r>
            <a:endParaRPr lang="en-US" sz="800" dirty="0"/>
          </a:p>
        </p:txBody>
      </p:sp>
      <p:sp>
        <p:nvSpPr>
          <p:cNvPr id="25" name="Text 21"/>
          <p:cNvSpPr/>
          <p:nvPr/>
        </p:nvSpPr>
        <p:spPr>
          <a:xfrm>
            <a:off x="1664494" y="3081635"/>
            <a:ext cx="3400425" cy="114300"/>
          </a:xfrm>
          <a:prstGeom prst="rect">
            <a:avLst/>
          </a:prstGeom>
          <a:noFill/>
          <a:ln/>
        </p:spPr>
        <p:txBody>
          <a:bodyPr wrap="none" lIns="0" tIns="0" rIns="0" bIns="0" rtlCol="0" anchor="t"/>
          <a:lstStyle/>
          <a:p>
            <a:pPr algn="l" indent="0" marL="0">
              <a:buNone/>
            </a:pPr>
            <a:r>
              <a:rPr lang="en-US" sz="800" spc="6" kern="0" dirty="0">
                <a:solidFill>
                  <a:srgbClr val="FAF7F2"/>
                </a:solidFill>
                <a:latin typeface="Liberation Sans Narrow" pitchFamily="34" charset="0"/>
                <a:ea typeface="Liberation Sans Narrow" pitchFamily="34" charset="-122"/>
                <a:cs typeface="Liberation Sans Narrow" pitchFamily="34" charset="-120"/>
              </a:rPr>
              <a:t>+234 903 881 9790</a:t>
            </a:r>
            <a:endParaRPr lang="en-US" sz="800" dirty="0"/>
          </a:p>
        </p:txBody>
      </p:sp>
      <p:sp>
        <p:nvSpPr>
          <p:cNvPr id="26" name="Text 22"/>
          <p:cNvSpPr/>
          <p:nvPr/>
        </p:nvSpPr>
        <p:spPr>
          <a:xfrm>
            <a:off x="878681" y="3335238"/>
            <a:ext cx="1094244" cy="96441"/>
          </a:xfrm>
          <a:prstGeom prst="rect">
            <a:avLst/>
          </a:prstGeom>
          <a:noFill/>
          <a:ln/>
        </p:spPr>
        <p:txBody>
          <a:bodyPr wrap="none" lIns="0" tIns="0" rIns="0" bIns="0" rtlCol="0" anchor="t"/>
          <a:lstStyle/>
          <a:p>
            <a:pPr algn="l" indent="0" marL="0">
              <a:buNone/>
            </a:pPr>
            <a:r>
              <a:rPr lang="en-US" sz="800" b="1" spc="90" kern="0" dirty="0">
                <a:solidFill>
                  <a:srgbClr val="C9A24B"/>
                </a:solidFill>
                <a:latin typeface="Carlito" pitchFamily="34" charset="0"/>
                <a:ea typeface="Carlito" pitchFamily="34" charset="-122"/>
                <a:cs typeface="Carlito" pitchFamily="34" charset="-120"/>
              </a:rPr>
              <a:t>ONLINE</a:t>
            </a:r>
            <a:endParaRPr lang="en-US" sz="800" dirty="0"/>
          </a:p>
        </p:txBody>
      </p:sp>
      <p:sp>
        <p:nvSpPr>
          <p:cNvPr id="27" name="Text 23"/>
          <p:cNvSpPr/>
          <p:nvPr/>
        </p:nvSpPr>
        <p:spPr>
          <a:xfrm>
            <a:off x="1664494" y="3317379"/>
            <a:ext cx="3400425" cy="114300"/>
          </a:xfrm>
          <a:prstGeom prst="rect">
            <a:avLst/>
          </a:prstGeom>
          <a:noFill/>
          <a:ln/>
        </p:spPr>
        <p:txBody>
          <a:bodyPr wrap="square" lIns="0" tIns="0" rIns="0" bIns="0" rtlCol="0" anchor="t"/>
          <a:lstStyle/>
          <a:p>
            <a:pPr algn="l" indent="0" marL="0">
              <a:buNone/>
            </a:pPr>
            <a:r>
              <a:rPr lang="en-US" sz="800" spc="6" kern="0" dirty="0">
                <a:solidFill>
                  <a:srgbClr val="FAF7F2"/>
                </a:solidFill>
                <a:latin typeface="Carlito" pitchFamily="34" charset="0"/>
                <a:ea typeface="Carlito" pitchFamily="34" charset="-122"/>
                <a:cs typeface="Carlito" pitchFamily="34" charset="-120"/>
              </a:rPr>
              <a:t>dintechnologies.com/ai-creatives-training-nigeria</a:t>
            </a:r>
            <a:endParaRPr lang="en-US" sz="800" dirty="0"/>
          </a:p>
        </p:txBody>
      </p:sp>
      <p:sp>
        <p:nvSpPr>
          <p:cNvPr id="28" name="Text 24"/>
          <p:cNvSpPr/>
          <p:nvPr/>
        </p:nvSpPr>
        <p:spPr>
          <a:xfrm>
            <a:off x="878681" y="3570982"/>
            <a:ext cx="1094244" cy="120701"/>
          </a:xfrm>
          <a:prstGeom prst="rect">
            <a:avLst/>
          </a:prstGeom>
          <a:noFill/>
          <a:ln/>
        </p:spPr>
        <p:txBody>
          <a:bodyPr wrap="none" lIns="0" tIns="0" rIns="0" bIns="0" rtlCol="0" anchor="t"/>
          <a:lstStyle/>
          <a:p>
            <a:pPr algn="l" indent="0" marL="0">
              <a:buNone/>
            </a:pPr>
            <a:r>
              <a:rPr lang="en-US" sz="800" b="1" spc="90" kern="0" dirty="0">
                <a:solidFill>
                  <a:srgbClr val="C9A24B"/>
                </a:solidFill>
                <a:latin typeface="Carlito" pitchFamily="34" charset="0"/>
                <a:ea typeface="Carlito" pitchFamily="34" charset="-122"/>
                <a:cs typeface="Carlito" pitchFamily="34" charset="-120"/>
              </a:rPr>
              <a:t>OFFICE</a:t>
            </a:r>
            <a:endParaRPr lang="en-US" sz="800" dirty="0"/>
          </a:p>
        </p:txBody>
      </p:sp>
      <p:sp>
        <p:nvSpPr>
          <p:cNvPr id="29" name="Text 25"/>
          <p:cNvSpPr/>
          <p:nvPr/>
        </p:nvSpPr>
        <p:spPr>
          <a:xfrm>
            <a:off x="1664494" y="3553123"/>
            <a:ext cx="3400425" cy="125403"/>
          </a:xfrm>
          <a:prstGeom prst="rect">
            <a:avLst/>
          </a:prstGeom>
          <a:noFill/>
          <a:ln/>
        </p:spPr>
        <p:txBody>
          <a:bodyPr wrap="none" lIns="0" tIns="0" rIns="0" bIns="0" rtlCol="0" anchor="t"/>
          <a:lstStyle/>
          <a:p>
            <a:pPr algn="l" indent="0" marL="0">
              <a:buNone/>
            </a:pPr>
            <a:r>
              <a:rPr lang="en-US" sz="800" spc="6" kern="0" dirty="0">
                <a:solidFill>
                  <a:srgbClr val="FAF7F2"/>
                </a:solidFill>
                <a:latin typeface="Carlito" pitchFamily="34" charset="0"/>
                <a:ea typeface="Carlito" pitchFamily="34" charset="-122"/>
                <a:cs typeface="Carlito" pitchFamily="34" charset="-120"/>
              </a:rPr>
              <a:t>Oyo State, Nigeria</a:t>
            </a:r>
            <a:endParaRPr lang="en-US" sz="800" dirty="0"/>
          </a:p>
        </p:txBody>
      </p:sp>
      <p:sp>
        <p:nvSpPr>
          <p:cNvPr id="30" name="Text 26"/>
          <p:cNvSpPr/>
          <p:nvPr/>
        </p:nvSpPr>
        <p:spPr>
          <a:xfrm>
            <a:off x="685800" y="4306342"/>
            <a:ext cx="5693680" cy="265658"/>
          </a:xfrm>
          <a:prstGeom prst="rect">
            <a:avLst/>
          </a:prstGeom>
          <a:noFill/>
          <a:ln/>
        </p:spPr>
        <p:txBody>
          <a:bodyPr wrap="square" lIns="0" tIns="0" rIns="0" bIns="0" rtlCol="0" anchor="t"/>
          <a:lstStyle/>
          <a:p>
            <a:pPr algn="l" indent="0" marL="0">
              <a:lnSpc>
                <a:spcPts val="1046"/>
              </a:lnSpc>
              <a:buNone/>
            </a:pPr>
            <a:r>
              <a:rPr lang="en-US" sz="800" i="1" dirty="0">
                <a:solidFill>
                  <a:srgbClr val="E7CD87"/>
                </a:solidFill>
                <a:latin typeface="Tinos" pitchFamily="34" charset="0"/>
                <a:ea typeface="Tinos" pitchFamily="34" charset="-122"/>
                <a:cs typeface="Tinos" pitchFamily="34" charset="-120"/>
              </a:rPr>
              <a:t>"Dara" is a Yoruba word meaning it is good. Every product, school visit and promise is held to that standard.</a:t>
            </a:r>
            <a:endParaRPr lang="en-US" sz="800" dirty="0"/>
          </a:p>
        </p:txBody>
      </p:sp>
      <p:sp>
        <p:nvSpPr>
          <p:cNvPr id="31" name="Text 27"/>
          <p:cNvSpPr/>
          <p:nvPr/>
        </p:nvSpPr>
        <p:spPr>
          <a:xfrm>
            <a:off x="6465205" y="4207669"/>
            <a:ext cx="1992995" cy="364331"/>
          </a:xfrm>
          <a:prstGeom prst="rect">
            <a:avLst/>
          </a:prstGeom>
          <a:noFill/>
          <a:ln/>
        </p:spPr>
        <p:txBody>
          <a:bodyPr wrap="square" lIns="0" tIns="0" rIns="0" bIns="0" rtlCol="0" anchor="t"/>
          <a:lstStyle/>
          <a:p>
            <a:pPr algn="r" indent="0" marL="0">
              <a:lnSpc>
                <a:spcPts val="956"/>
              </a:lnSpc>
              <a:buNone/>
            </a:pPr>
            <a:r>
              <a:rPr lang="en-US" sz="800" spc="68" kern="0" dirty="0">
                <a:solidFill>
                  <a:srgbClr val="FAF7F2">
                    <a:alpha val="45000"/>
                  </a:srgbClr>
                </a:solidFill>
                <a:latin typeface="Liberation Sans Narrow" pitchFamily="34" charset="0"/>
                <a:ea typeface="Liberation Sans Narrow" pitchFamily="34" charset="-122"/>
                <a:cs typeface="Liberation Sans Narrow" pitchFamily="34" charset="-120"/>
              </a:rPr>
              <a:t>© 2026 DARA INITIATIVE TECHNOLOGY</a:t>
            </a:r>
            <a:endParaRPr lang="en-US" sz="800" dirty="0"/>
          </a:p>
          <a:p>
            <a:pPr algn="r" indent="0" marL="0">
              <a:lnSpc>
                <a:spcPts val="956"/>
              </a:lnSpc>
              <a:buNone/>
            </a:pPr>
            <a:r>
              <a:rPr lang="en-US" sz="800" spc="68" kern="0" dirty="0">
                <a:solidFill>
                  <a:srgbClr val="FAF7F2">
                    <a:alpha val="45000"/>
                  </a:srgbClr>
                </a:solidFill>
                <a:latin typeface="Carlito" pitchFamily="34" charset="0"/>
                <a:ea typeface="Carlito" pitchFamily="34" charset="-122"/>
                <a:cs typeface="Carlito" pitchFamily="34" charset="-120"/>
              </a:rPr>
              <a:t>OFFLINE-FIRST · OPEN-SOURCE-MINDED</a:t>
            </a:r>
            <a:endParaRPr lang="en-US" sz="800" dirty="0"/>
          </a:p>
          <a:p>
            <a:pPr algn="r" indent="0" marL="0">
              <a:lnSpc>
                <a:spcPts val="956"/>
              </a:lnSpc>
              <a:buNone/>
            </a:pPr>
            <a:r>
              <a:rPr lang="en-US" sz="800" spc="68" kern="0" dirty="0">
                <a:solidFill>
                  <a:srgbClr val="FAF7F2">
                    <a:alpha val="45000"/>
                  </a:srgbClr>
                </a:solidFill>
                <a:latin typeface="Carlito" pitchFamily="34" charset="0"/>
                <a:ea typeface="Carlito" pitchFamily="34" charset="-122"/>
                <a:cs typeface="Carlito" pitchFamily="34" charset="-120"/>
              </a:rPr>
              <a:t>BUILT FOR UNDERSERVED NIGERIAN SCHOOLS</a:t>
            </a:r>
            <a:endParaRPr lang="en-US" sz="800" dirty="0"/>
          </a:p>
        </p:txBody>
      </p:sp>
      <p:sp>
        <p:nvSpPr>
          <p:cNvPr id="32" name="Text 28"/>
          <p:cNvSpPr/>
          <p:nvPr/>
        </p:nvSpPr>
        <p:spPr>
          <a:xfrm>
            <a:off x="8770739" y="4857750"/>
            <a:ext cx="185738" cy="119703"/>
          </a:xfrm>
          <a:prstGeom prst="rect">
            <a:avLst/>
          </a:prstGeom>
          <a:noFill/>
          <a:ln/>
        </p:spPr>
        <p:txBody>
          <a:bodyPr wrap="none" lIns="0" tIns="0" rIns="0" bIns="0" rtlCol="0" anchor="t"/>
          <a:lstStyle/>
          <a:p>
            <a:pPr algn="l" indent="0" marL="0">
              <a:buNone/>
            </a:pPr>
            <a:r>
              <a:rPr lang="en-US" sz="800" spc="113" kern="0" dirty="0">
                <a:solidFill>
                  <a:srgbClr val="C9A24B">
                    <a:alpha val="85000"/>
                  </a:srgbClr>
                </a:solidFill>
                <a:latin typeface="Liberation Sans Narrow" pitchFamily="34" charset="0"/>
                <a:ea typeface="Liberation Sans Narrow" pitchFamily="34" charset="-122"/>
                <a:cs typeface="Liberation Sans Narrow" pitchFamily="34" charset="-120"/>
              </a:rPr>
              <a:t>12</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2026-08-30T19:48:56Z</dcterms:created>
  <dcterms:modified xsi:type="dcterms:W3CDTF">2026-08-30T19:48:56Z</dcterms:modified>
</cp:coreProperties>
</file>